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800"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195" indent="0" algn="ctr">
              <a:buNone/>
              <a:defRPr sz="2000"/>
            </a:lvl2pPr>
            <a:lvl3pPr marL="914391" indent="0" algn="ctr">
              <a:buNone/>
              <a:defRPr sz="1800"/>
            </a:lvl3pPr>
            <a:lvl4pPr marL="1371586" indent="0" algn="ctr">
              <a:buNone/>
              <a:defRPr sz="1600"/>
            </a:lvl4pPr>
            <a:lvl5pPr marL="1828782" indent="0" algn="ctr">
              <a:buNone/>
              <a:defRPr sz="1600"/>
            </a:lvl5pPr>
            <a:lvl6pPr marL="2285977" indent="0" algn="ctr">
              <a:buNone/>
              <a:defRPr sz="1600"/>
            </a:lvl6pPr>
            <a:lvl7pPr marL="2743173" indent="0" algn="ctr">
              <a:buNone/>
              <a:defRPr sz="1600"/>
            </a:lvl7pPr>
            <a:lvl8pPr marL="3200368" indent="0" algn="ctr">
              <a:buNone/>
              <a:defRPr sz="1600"/>
            </a:lvl8pPr>
            <a:lvl9pPr marL="365756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8" y="4869342"/>
            <a:ext cx="1623710"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8229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2"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832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82" y="1079500"/>
            <a:ext cx="1292663"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502"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8675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3062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7" cy="2349500"/>
          </a:xfrm>
        </p:spPr>
        <p:txBody>
          <a:bodyPr anchor="ctr" anchorCtr="0"/>
          <a:lstStyle>
            <a:lvl1pPr marL="0" indent="0">
              <a:buNone/>
              <a:defRPr sz="2400" i="1">
                <a:solidFill>
                  <a:schemeClr val="tx1">
                    <a:alpha val="70000"/>
                  </a:schemeClr>
                </a:solidFill>
              </a:defRPr>
            </a:lvl1pPr>
            <a:lvl2pPr marL="457195" indent="0">
              <a:buNone/>
              <a:defRPr sz="2000">
                <a:solidFill>
                  <a:schemeClr val="tx1">
                    <a:tint val="75000"/>
                  </a:schemeClr>
                </a:solidFill>
              </a:defRPr>
            </a:lvl2pPr>
            <a:lvl3pPr marL="914391" indent="0">
              <a:buNone/>
              <a:defRPr sz="1800">
                <a:solidFill>
                  <a:schemeClr val="tx1">
                    <a:tint val="75000"/>
                  </a:schemeClr>
                </a:solidFill>
              </a:defRPr>
            </a:lvl3pPr>
            <a:lvl4pPr marL="1371586" indent="0">
              <a:buNone/>
              <a:defRPr sz="1600">
                <a:solidFill>
                  <a:schemeClr val="tx1">
                    <a:tint val="75000"/>
                  </a:schemeClr>
                </a:solidFill>
              </a:defRPr>
            </a:lvl4pPr>
            <a:lvl5pPr marL="1828782" indent="0">
              <a:buNone/>
              <a:defRPr sz="1600">
                <a:solidFill>
                  <a:schemeClr val="tx1">
                    <a:tint val="75000"/>
                  </a:schemeClr>
                </a:solidFill>
              </a:defRPr>
            </a:lvl5pPr>
            <a:lvl6pPr marL="2285977" indent="0">
              <a:buNone/>
              <a:defRPr sz="1600">
                <a:solidFill>
                  <a:schemeClr val="tx1">
                    <a:tint val="75000"/>
                  </a:schemeClr>
                </a:solidFill>
              </a:defRPr>
            </a:lvl6pPr>
            <a:lvl7pPr marL="2743173" indent="0">
              <a:buNone/>
              <a:defRPr sz="1600">
                <a:solidFill>
                  <a:schemeClr val="tx1">
                    <a:tint val="75000"/>
                  </a:schemeClr>
                </a:solidFill>
              </a:defRPr>
            </a:lvl7pPr>
            <a:lvl8pPr marL="3200368" indent="0">
              <a:buNone/>
              <a:defRPr sz="1600">
                <a:solidFill>
                  <a:schemeClr val="tx1">
                    <a:tint val="75000"/>
                  </a:schemeClr>
                </a:solidFill>
              </a:defRPr>
            </a:lvl8pPr>
            <a:lvl9pPr marL="365756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3" y="932104"/>
            <a:ext cx="913427"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7" y="649306"/>
            <a:ext cx="388540"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3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2"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2"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6665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2" y="1011240"/>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0286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2" y="1079502"/>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9287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54279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2"/>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59996">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500" y="2664000"/>
            <a:ext cx="3906000" cy="3106800"/>
          </a:xfrm>
        </p:spPr>
        <p:txBody>
          <a:bodyPr>
            <a:normAutofit/>
          </a:bodyPr>
          <a:lstStyle>
            <a:lvl1pPr marL="0" indent="0">
              <a:buNone/>
              <a:defRPr sz="2000"/>
            </a:lvl1pPr>
            <a:lvl2pPr marL="457195" indent="0">
              <a:buNone/>
              <a:defRPr sz="1400"/>
            </a:lvl2pPr>
            <a:lvl3pPr marL="914391" indent="0">
              <a:buNone/>
              <a:defRPr sz="1200"/>
            </a:lvl3pPr>
            <a:lvl4pPr marL="1371586" indent="0">
              <a:buNone/>
              <a:defRPr sz="1000"/>
            </a:lvl4pPr>
            <a:lvl5pPr marL="1828782" indent="0">
              <a:buNone/>
              <a:defRPr sz="1000"/>
            </a:lvl5pPr>
            <a:lvl6pPr marL="2285977" indent="0">
              <a:buNone/>
              <a:defRPr sz="1000"/>
            </a:lvl6pPr>
            <a:lvl7pPr marL="2743173" indent="0">
              <a:buNone/>
              <a:defRPr sz="1000"/>
            </a:lvl7pPr>
            <a:lvl8pPr marL="3200368" indent="0">
              <a:buNone/>
              <a:defRPr sz="1000"/>
            </a:lvl8pPr>
            <a:lvl9pPr marL="365756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7985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2"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5"/>
            <a:ext cx="6113813" cy="5784849"/>
          </a:xfrm>
        </p:spPr>
        <p:txBody>
          <a:bodyPr/>
          <a:lstStyle>
            <a:lvl1pPr marL="0" indent="0">
              <a:buNone/>
              <a:defRPr sz="3200"/>
            </a:lvl1pPr>
            <a:lvl2pPr marL="457195" indent="0">
              <a:buNone/>
              <a:defRPr sz="2800"/>
            </a:lvl2pPr>
            <a:lvl3pPr marL="914391" indent="0">
              <a:buNone/>
              <a:defRPr sz="2400"/>
            </a:lvl3pPr>
            <a:lvl4pPr marL="1371586" indent="0">
              <a:buNone/>
              <a:defRPr sz="2000"/>
            </a:lvl4pPr>
            <a:lvl5pPr marL="1828782" indent="0">
              <a:buNone/>
              <a:defRPr sz="2000"/>
            </a:lvl5pPr>
            <a:lvl6pPr marL="2285977" indent="0">
              <a:buNone/>
              <a:defRPr sz="2000"/>
            </a:lvl6pPr>
            <a:lvl7pPr marL="2743173" indent="0">
              <a:buNone/>
              <a:defRPr sz="2000"/>
            </a:lvl7pPr>
            <a:lvl8pPr marL="3200368" indent="0">
              <a:buNone/>
              <a:defRPr sz="2000"/>
            </a:lvl8pPr>
            <a:lvl9pPr marL="3657563"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2" y="2663825"/>
            <a:ext cx="3905250" cy="3105150"/>
          </a:xfrm>
        </p:spPr>
        <p:txBody>
          <a:bodyPr>
            <a:normAutofit/>
          </a:bodyPr>
          <a:lstStyle>
            <a:lvl1pPr marL="0" indent="0">
              <a:buNone/>
              <a:defRPr sz="2000"/>
            </a:lvl1pPr>
            <a:lvl2pPr marL="457195" indent="0">
              <a:buNone/>
              <a:defRPr sz="1400"/>
            </a:lvl2pPr>
            <a:lvl3pPr marL="914391" indent="0">
              <a:buNone/>
              <a:defRPr sz="1200"/>
            </a:lvl3pPr>
            <a:lvl4pPr marL="1371586" indent="0">
              <a:buNone/>
              <a:defRPr sz="1000"/>
            </a:lvl4pPr>
            <a:lvl5pPr marL="1828782" indent="0">
              <a:buNone/>
              <a:defRPr sz="1000"/>
            </a:lvl5pPr>
            <a:lvl6pPr marL="2285977" indent="0">
              <a:buNone/>
              <a:defRPr sz="1000"/>
            </a:lvl6pPr>
            <a:lvl7pPr marL="2743173" indent="0">
              <a:buNone/>
              <a:defRPr sz="1000"/>
            </a:lvl7pPr>
            <a:lvl8pPr marL="3200368" indent="0">
              <a:buNone/>
              <a:defRPr sz="1000"/>
            </a:lvl8pPr>
            <a:lvl9pPr marL="365756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7" y="6401999"/>
            <a:ext cx="2206627" cy="369332"/>
          </a:xfrm>
          <a:prstGeom prst="rect">
            <a:avLst/>
          </a:prstGeom>
        </p:spPr>
        <p:txBody>
          <a:bodyPr/>
          <a:lstStyle/>
          <a:p>
            <a:fld id="{64F0E216-BA48-4F04-AC4F-645AA0DD6AC6}" type="datetimeFigureOut">
              <a:rPr lang="en-US" smtClean="0"/>
              <a:t>3/26/2021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3"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37179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2" y="1011240"/>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2"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7" y="6401999"/>
            <a:ext cx="2206627"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3/26/2021</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3"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11547676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91"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59996" indent="-359996" algn="l" defTabSz="914391"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59996" indent="0" algn="l" defTabSz="914391"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79989" indent="-359996" algn="l" defTabSz="914391"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79989" indent="0" algn="l" defTabSz="914391"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799982" indent="-359996" algn="l" defTabSz="914391"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57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1"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5"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6"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7"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arland.churchofchrist@gmail.com"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6CCB2-FB34-43CF-9A2C-58CA9CD223AF}"/>
              </a:ext>
            </a:extLst>
          </p:cNvPr>
          <p:cNvSpPr>
            <a:spLocks noGrp="1"/>
          </p:cNvSpPr>
          <p:nvPr>
            <p:ph type="ctrTitle"/>
          </p:nvPr>
        </p:nvSpPr>
        <p:spPr>
          <a:xfrm>
            <a:off x="4983902" y="1079500"/>
            <a:ext cx="6119130" cy="2138400"/>
          </a:xfrm>
        </p:spPr>
        <p:txBody>
          <a:bodyPr>
            <a:noAutofit/>
          </a:bodyPr>
          <a:lstStyle/>
          <a:p>
            <a:r>
              <a:rPr lang="en-US" sz="4800" dirty="0"/>
              <a:t>God’s Plan of Salvation for All People</a:t>
            </a:r>
          </a:p>
        </p:txBody>
      </p:sp>
      <p:sp>
        <p:nvSpPr>
          <p:cNvPr id="3" name="Subtitle 2">
            <a:extLst>
              <a:ext uri="{FF2B5EF4-FFF2-40B4-BE49-F238E27FC236}">
                <a16:creationId xmlns:a16="http://schemas.microsoft.com/office/drawing/2014/main" id="{A3730FC8-4D00-48F5-ACE2-167362F74A22}"/>
              </a:ext>
            </a:extLst>
          </p:cNvPr>
          <p:cNvSpPr>
            <a:spLocks noGrp="1"/>
          </p:cNvSpPr>
          <p:nvPr>
            <p:ph type="subTitle" idx="1"/>
          </p:nvPr>
        </p:nvSpPr>
        <p:spPr>
          <a:xfrm>
            <a:off x="4980780" y="4113215"/>
            <a:ext cx="6125373" cy="1655763"/>
          </a:xfrm>
        </p:spPr>
        <p:txBody>
          <a:bodyPr>
            <a:normAutofit/>
          </a:bodyPr>
          <a:lstStyle/>
          <a:p>
            <a:r>
              <a:rPr lang="en-US" sz="2800" dirty="0"/>
              <a:t>Your abundant life through the good news of Jesus Christ</a:t>
            </a:r>
          </a:p>
        </p:txBody>
      </p:sp>
      <p:pic>
        <p:nvPicPr>
          <p:cNvPr id="4" name="Picture 3" descr="A silhouette of a person looking above the starry sky">
            <a:extLst>
              <a:ext uri="{FF2B5EF4-FFF2-40B4-BE49-F238E27FC236}">
                <a16:creationId xmlns:a16="http://schemas.microsoft.com/office/drawing/2014/main" id="{60530BB3-4F96-486E-95E9-F10D36C1748A}"/>
              </a:ext>
            </a:extLst>
          </p:cNvPr>
          <p:cNvPicPr>
            <a:picLocks noChangeAspect="1"/>
          </p:cNvPicPr>
          <p:nvPr/>
        </p:nvPicPr>
        <p:blipFill rotWithShape="1">
          <a:blip r:embed="rId2"/>
          <a:srcRect l="34627" r="27764" b="-1"/>
          <a:stretch/>
        </p:blipFill>
        <p:spPr>
          <a:xfrm>
            <a:off x="22" y="12"/>
            <a:ext cx="3863957" cy="6857990"/>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7" y="369087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9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B926-37C3-43CE-84C8-6383417F5469}"/>
              </a:ext>
            </a:extLst>
          </p:cNvPr>
          <p:cNvSpPr>
            <a:spLocks noGrp="1"/>
          </p:cNvSpPr>
          <p:nvPr>
            <p:ph type="title"/>
          </p:nvPr>
        </p:nvSpPr>
        <p:spPr>
          <a:xfrm>
            <a:off x="309489" y="1011238"/>
            <a:ext cx="4675263" cy="1292662"/>
          </a:xfrm>
        </p:spPr>
        <p:txBody>
          <a:bodyPr/>
          <a:lstStyle/>
          <a:p>
            <a:r>
              <a:rPr lang="en-US" dirty="0"/>
              <a:t>WE all Need Salvation</a:t>
            </a:r>
          </a:p>
        </p:txBody>
      </p:sp>
      <p:pic>
        <p:nvPicPr>
          <p:cNvPr id="6" name="Picture Placeholder 5">
            <a:extLst>
              <a:ext uri="{FF2B5EF4-FFF2-40B4-BE49-F238E27FC236}">
                <a16:creationId xmlns:a16="http://schemas.microsoft.com/office/drawing/2014/main" id="{2678B6CC-1470-4581-8DC7-8E0EA2BBE2C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516" b="14516"/>
          <a:stretch>
            <a:fillRect/>
          </a:stretch>
        </p:blipFill>
        <p:spPr>
          <a:xfrm>
            <a:off x="5143304" y="190672"/>
            <a:ext cx="3422479" cy="3238327"/>
          </a:xfrm>
          <a:effectLst>
            <a:innerShdw blurRad="114300">
              <a:prstClr val="black"/>
            </a:innerShdw>
          </a:effectLst>
        </p:spPr>
      </p:pic>
      <p:sp>
        <p:nvSpPr>
          <p:cNvPr id="4" name="Text Placeholder 3">
            <a:extLst>
              <a:ext uri="{FF2B5EF4-FFF2-40B4-BE49-F238E27FC236}">
                <a16:creationId xmlns:a16="http://schemas.microsoft.com/office/drawing/2014/main" id="{FC949394-541F-4227-BAF1-1D348F090ECF}"/>
              </a:ext>
            </a:extLst>
          </p:cNvPr>
          <p:cNvSpPr>
            <a:spLocks noGrp="1"/>
          </p:cNvSpPr>
          <p:nvPr>
            <p:ph type="body" sz="half" idx="2"/>
          </p:nvPr>
        </p:nvSpPr>
        <p:spPr>
          <a:xfrm>
            <a:off x="219443" y="1919917"/>
            <a:ext cx="4781014" cy="4635873"/>
          </a:xfrm>
        </p:spPr>
        <p:txBody>
          <a:bodyPr>
            <a:normAutofit/>
          </a:bodyPr>
          <a:lstStyle/>
          <a:p>
            <a:r>
              <a:rPr lang="en-US" dirty="0"/>
              <a:t>Everyone has a boatload of sins that have hurt others ourselves and God. We carry the guilt of those mistakes. You know that sin hurts. Powerfully unfortunate is that the punishment for sin is death. That’s God’s law </a:t>
            </a:r>
            <a:r>
              <a:rPr lang="en-US" u="sng" dirty="0"/>
              <a:t>Romans 3:23</a:t>
            </a:r>
            <a:r>
              <a:rPr lang="en-US" dirty="0"/>
              <a:t>. </a:t>
            </a:r>
            <a:r>
              <a:rPr lang="en-US" u="sng" dirty="0"/>
              <a:t>Romans 6:23</a:t>
            </a:r>
          </a:p>
        </p:txBody>
      </p:sp>
      <p:pic>
        <p:nvPicPr>
          <p:cNvPr id="8" name="Picture 7">
            <a:extLst>
              <a:ext uri="{FF2B5EF4-FFF2-40B4-BE49-F238E27FC236}">
                <a16:creationId xmlns:a16="http://schemas.microsoft.com/office/drawing/2014/main" id="{A211224F-A6D1-4C85-B276-0E680BE0F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783" y="190672"/>
            <a:ext cx="3422479" cy="3238327"/>
          </a:xfrm>
          <a:prstGeom prst="rect">
            <a:avLst/>
          </a:prstGeom>
          <a:effectLst>
            <a:innerShdw blurRad="114300">
              <a:prstClr val="black"/>
            </a:innerShdw>
            <a:softEdge rad="12700"/>
          </a:effectLst>
        </p:spPr>
      </p:pic>
      <p:pic>
        <p:nvPicPr>
          <p:cNvPr id="10" name="Picture 9">
            <a:extLst>
              <a:ext uri="{FF2B5EF4-FFF2-40B4-BE49-F238E27FC236}">
                <a16:creationId xmlns:a16="http://schemas.microsoft.com/office/drawing/2014/main" id="{14078544-082F-4E05-BFA2-3791A9CBC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304" y="3437361"/>
            <a:ext cx="3422479" cy="3238327"/>
          </a:xfrm>
          <a:prstGeom prst="rect">
            <a:avLst/>
          </a:prstGeom>
          <a:effectLst>
            <a:innerShdw blurRad="114300">
              <a:prstClr val="black"/>
            </a:innerShdw>
          </a:effectLst>
        </p:spPr>
      </p:pic>
      <p:pic>
        <p:nvPicPr>
          <p:cNvPr id="14" name="Picture 13">
            <a:extLst>
              <a:ext uri="{FF2B5EF4-FFF2-40B4-BE49-F238E27FC236}">
                <a16:creationId xmlns:a16="http://schemas.microsoft.com/office/drawing/2014/main" id="{EE60CAD6-866D-4B20-84F3-F3DD253C1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5783" y="3437362"/>
            <a:ext cx="3422479" cy="3238327"/>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66A9ED95-B115-4A00-A9A1-15DC02C53FA6}"/>
              </a:ext>
            </a:extLst>
          </p:cNvPr>
          <p:cNvSpPr/>
          <p:nvPr/>
        </p:nvSpPr>
        <p:spPr>
          <a:xfrm>
            <a:off x="669961" y="4787151"/>
            <a:ext cx="1524000" cy="197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BFB0881-9224-4029-B63B-F6DF38BF33BA}"/>
              </a:ext>
            </a:extLst>
          </p:cNvPr>
          <p:cNvPicPr>
            <a:picLocks noChangeAspect="1"/>
          </p:cNvPicPr>
          <p:nvPr/>
        </p:nvPicPr>
        <p:blipFill>
          <a:blip r:embed="rId6"/>
          <a:stretch>
            <a:fillRect/>
          </a:stretch>
        </p:blipFill>
        <p:spPr>
          <a:xfrm>
            <a:off x="196825" y="4663391"/>
            <a:ext cx="3639627" cy="1548518"/>
          </a:xfrm>
          <a:prstGeom prst="rect">
            <a:avLst/>
          </a:prstGeom>
        </p:spPr>
      </p:pic>
      <p:sp>
        <p:nvSpPr>
          <p:cNvPr id="23" name="Rectangle 22">
            <a:extLst>
              <a:ext uri="{FF2B5EF4-FFF2-40B4-BE49-F238E27FC236}">
                <a16:creationId xmlns:a16="http://schemas.microsoft.com/office/drawing/2014/main" id="{E8E67FFD-2ED2-434A-8C28-C68710595400}"/>
              </a:ext>
            </a:extLst>
          </p:cNvPr>
          <p:cNvSpPr/>
          <p:nvPr/>
        </p:nvSpPr>
        <p:spPr>
          <a:xfrm>
            <a:off x="4661646" y="190672"/>
            <a:ext cx="445799" cy="434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BA565B-2BC9-4B41-96A9-361E95956491}"/>
              </a:ext>
            </a:extLst>
          </p:cNvPr>
          <p:cNvSpPr/>
          <p:nvPr/>
        </p:nvSpPr>
        <p:spPr>
          <a:xfrm>
            <a:off x="3128241" y="4237853"/>
            <a:ext cx="1416422" cy="23485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F4EB2F-582B-42C7-AAC8-DD39F84CB712}"/>
              </a:ext>
            </a:extLst>
          </p:cNvPr>
          <p:cNvSpPr/>
          <p:nvPr/>
        </p:nvSpPr>
        <p:spPr>
          <a:xfrm>
            <a:off x="196825" y="4285131"/>
            <a:ext cx="1524000" cy="197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62E607D4-A1E5-4BBB-91B1-5641DF591C4C}"/>
              </a:ext>
            </a:extLst>
          </p:cNvPr>
          <p:cNvPicPr>
            <a:picLocks noChangeAspect="1"/>
          </p:cNvPicPr>
          <p:nvPr/>
        </p:nvPicPr>
        <p:blipFill>
          <a:blip r:embed="rId7"/>
          <a:stretch>
            <a:fillRect/>
          </a:stretch>
        </p:blipFill>
        <p:spPr>
          <a:xfrm>
            <a:off x="196825" y="4634703"/>
            <a:ext cx="3639627" cy="1548518"/>
          </a:xfrm>
          <a:prstGeom prst="rect">
            <a:avLst/>
          </a:prstGeom>
        </p:spPr>
      </p:pic>
      <p:sp>
        <p:nvSpPr>
          <p:cNvPr id="42" name="Rectangle 41">
            <a:extLst>
              <a:ext uri="{FF2B5EF4-FFF2-40B4-BE49-F238E27FC236}">
                <a16:creationId xmlns:a16="http://schemas.microsoft.com/office/drawing/2014/main" id="{C756B75F-A855-4779-AC7E-17DAE2E643BD}"/>
              </a:ext>
            </a:extLst>
          </p:cNvPr>
          <p:cNvSpPr/>
          <p:nvPr/>
        </p:nvSpPr>
        <p:spPr>
          <a:xfrm>
            <a:off x="148315" y="6120422"/>
            <a:ext cx="3688137" cy="351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Click the Bible reference to open and close.</a:t>
            </a:r>
          </a:p>
        </p:txBody>
      </p:sp>
    </p:spTree>
    <p:extLst>
      <p:ext uri="{BB962C8B-B14F-4D97-AF65-F5344CB8AC3E}">
        <p14:creationId xmlns:p14="http://schemas.microsoft.com/office/powerpoint/2010/main" val="21257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3000" fill="hold"/>
                                        <p:tgtEl>
                                          <p:spTgt spid="41"/>
                                        </p:tgtEl>
                                        <p:attrNameLst>
                                          <p:attrName>ppt_w</p:attrName>
                                        </p:attrNameLst>
                                      </p:cBhvr>
                                      <p:tavLst>
                                        <p:tav tm="0">
                                          <p:val>
                                            <p:fltVal val="0"/>
                                          </p:val>
                                        </p:tav>
                                        <p:tav tm="100000">
                                          <p:val>
                                            <p:strVal val="#ppt_w"/>
                                          </p:val>
                                        </p:tav>
                                      </p:tavLst>
                                    </p:anim>
                                    <p:anim calcmode="lin" valueType="num">
                                      <p:cBhvr>
                                        <p:cTn id="20" dur="3000" fill="hold"/>
                                        <p:tgtEl>
                                          <p:spTgt spid="41"/>
                                        </p:tgtEl>
                                        <p:attrNameLst>
                                          <p:attrName>ppt_h</p:attrName>
                                        </p:attrNameLst>
                                      </p:cBhvr>
                                      <p:tavLst>
                                        <p:tav tm="0">
                                          <p:val>
                                            <p:fltVal val="0"/>
                                          </p:val>
                                        </p:tav>
                                        <p:tav tm="100000">
                                          <p:val>
                                            <p:strVal val="#ppt_h"/>
                                          </p:val>
                                        </p:tav>
                                      </p:tavLst>
                                    </p:anim>
                                    <p:animEffect transition="in" filter="fade">
                                      <p:cBhvr>
                                        <p:cTn id="21" dur="30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3000" fill="hold"/>
                                        <p:tgtEl>
                                          <p:spTgt spid="16"/>
                                        </p:tgtEl>
                                        <p:attrNameLst>
                                          <p:attrName>ppt_w</p:attrName>
                                        </p:attrNameLst>
                                      </p:cBhvr>
                                      <p:tavLst>
                                        <p:tav tm="0">
                                          <p:val>
                                            <p:fltVal val="0"/>
                                          </p:val>
                                        </p:tav>
                                        <p:tav tm="100000">
                                          <p:val>
                                            <p:strVal val="#ppt_w"/>
                                          </p:val>
                                        </p:tav>
                                      </p:tavLst>
                                    </p:anim>
                                    <p:anim calcmode="lin" valueType="num">
                                      <p:cBhvr>
                                        <p:cTn id="28" dur="3000" fill="hold"/>
                                        <p:tgtEl>
                                          <p:spTgt spid="16"/>
                                        </p:tgtEl>
                                        <p:attrNameLst>
                                          <p:attrName>ppt_h</p:attrName>
                                        </p:attrNameLst>
                                      </p:cBhvr>
                                      <p:tavLst>
                                        <p:tav tm="0">
                                          <p:val>
                                            <p:fltVal val="0"/>
                                          </p:val>
                                        </p:tav>
                                        <p:tav tm="100000">
                                          <p:val>
                                            <p:strVal val="#ppt_h"/>
                                          </p:val>
                                        </p:tav>
                                      </p:tavLst>
                                    </p:anim>
                                    <p:animEffect transition="in" filter="fade">
                                      <p:cBhvr>
                                        <p:cTn id="29" dur="3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CE9C-B98E-485F-AC3B-B322657C3A55}"/>
              </a:ext>
            </a:extLst>
          </p:cNvPr>
          <p:cNvSpPr>
            <a:spLocks noGrp="1"/>
          </p:cNvSpPr>
          <p:nvPr>
            <p:ph type="title"/>
          </p:nvPr>
        </p:nvSpPr>
        <p:spPr>
          <a:xfrm>
            <a:off x="251012" y="289768"/>
            <a:ext cx="4733740" cy="1292662"/>
          </a:xfrm>
        </p:spPr>
        <p:txBody>
          <a:bodyPr/>
          <a:lstStyle/>
          <a:p>
            <a:r>
              <a:rPr lang="en-US" dirty="0"/>
              <a:t>God’s Plan for Salvation of every soul</a:t>
            </a:r>
          </a:p>
        </p:txBody>
      </p:sp>
      <p:sp>
        <p:nvSpPr>
          <p:cNvPr id="4" name="Text Placeholder 3">
            <a:extLst>
              <a:ext uri="{FF2B5EF4-FFF2-40B4-BE49-F238E27FC236}">
                <a16:creationId xmlns:a16="http://schemas.microsoft.com/office/drawing/2014/main" id="{4745E9C5-0D34-4848-BB94-BF31782F98C6}"/>
              </a:ext>
            </a:extLst>
          </p:cNvPr>
          <p:cNvSpPr>
            <a:spLocks noGrp="1"/>
          </p:cNvSpPr>
          <p:nvPr>
            <p:ph type="body" sz="half" idx="2"/>
          </p:nvPr>
        </p:nvSpPr>
        <p:spPr>
          <a:xfrm>
            <a:off x="251011" y="1582430"/>
            <a:ext cx="5719483" cy="5087311"/>
          </a:xfrm>
        </p:spPr>
        <p:txBody>
          <a:bodyPr>
            <a:normAutofit fontScale="85000" lnSpcReduction="10000"/>
          </a:bodyPr>
          <a:lstStyle/>
          <a:p>
            <a:r>
              <a:rPr lang="en-US" dirty="0"/>
              <a:t>God graciously offers salvation to every soul, every person. While salvation is free by grace there are conditions that must be met.  You know that god requires death for sin (Romans 6:23). That would be our death, for our sin. God has sent His Son Jesus to take the place of our death. He was crucified by the Jews and Romans over 2,000 years ago. He was buried in a rock tomb and guarded by Roman soldiers so that no one would steal His body and claim a false resurrection. But God assured us of the effectiveness of His death by Jesus’ true resurrection 3 days after His crucifixion just as He said would happen. By the power of God Jesus arose from death and came out of that tomb. He was seen by over 500 people. Jesus has overcome death for everyone who believes this, that He is the Son of God.</a:t>
            </a:r>
          </a:p>
        </p:txBody>
      </p:sp>
      <p:sp>
        <p:nvSpPr>
          <p:cNvPr id="5" name="Rectangle 4">
            <a:extLst>
              <a:ext uri="{FF2B5EF4-FFF2-40B4-BE49-F238E27FC236}">
                <a16:creationId xmlns:a16="http://schemas.microsoft.com/office/drawing/2014/main" id="{A69256E9-F0B4-4682-AA73-04D148FEA69E}"/>
              </a:ext>
            </a:extLst>
          </p:cNvPr>
          <p:cNvSpPr/>
          <p:nvPr/>
        </p:nvSpPr>
        <p:spPr>
          <a:xfrm>
            <a:off x="6353450" y="530630"/>
            <a:ext cx="2743200" cy="3009244"/>
          </a:xfrm>
          <a:prstGeom prst="rect">
            <a:avLst/>
          </a:prstGeom>
          <a:solidFill>
            <a:srgbClr val="D2A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7200" b="1" dirty="0"/>
              <a:t>1</a:t>
            </a:r>
          </a:p>
          <a:p>
            <a:r>
              <a:rPr lang="en-US" dirty="0"/>
              <a:t>Jesus is the Son of God. You must believe He is your Lord and God raised Him from the dead.</a:t>
            </a:r>
          </a:p>
          <a:p>
            <a:endParaRPr lang="en-US" sz="1000" dirty="0"/>
          </a:p>
          <a:p>
            <a:r>
              <a:rPr lang="en-US" b="1" u="sng" dirty="0"/>
              <a:t>John 8:24</a:t>
            </a:r>
          </a:p>
        </p:txBody>
      </p:sp>
      <p:sp>
        <p:nvSpPr>
          <p:cNvPr id="6" name="Rectangle 5">
            <a:extLst>
              <a:ext uri="{FF2B5EF4-FFF2-40B4-BE49-F238E27FC236}">
                <a16:creationId xmlns:a16="http://schemas.microsoft.com/office/drawing/2014/main" id="{170FDD08-EDC6-469E-B0CC-CFB0BC17ABE8}"/>
              </a:ext>
            </a:extLst>
          </p:cNvPr>
          <p:cNvSpPr/>
          <p:nvPr/>
        </p:nvSpPr>
        <p:spPr>
          <a:xfrm>
            <a:off x="6454588" y="3529291"/>
            <a:ext cx="2743200" cy="3009244"/>
          </a:xfrm>
          <a:prstGeom prst="rect">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7200" b="1" dirty="0"/>
              <a:t>2</a:t>
            </a:r>
          </a:p>
          <a:p>
            <a:r>
              <a:rPr lang="en-US" dirty="0"/>
              <a:t>Your repentance is required – a change of mind for a change of life.</a:t>
            </a:r>
          </a:p>
          <a:p>
            <a:endParaRPr lang="en-US" dirty="0"/>
          </a:p>
          <a:p>
            <a:r>
              <a:rPr lang="en-US" b="1" u="sng" dirty="0"/>
              <a:t>Luke 13:3</a:t>
            </a:r>
          </a:p>
        </p:txBody>
      </p:sp>
      <p:sp>
        <p:nvSpPr>
          <p:cNvPr id="7" name="Rectangle 6">
            <a:extLst>
              <a:ext uri="{FF2B5EF4-FFF2-40B4-BE49-F238E27FC236}">
                <a16:creationId xmlns:a16="http://schemas.microsoft.com/office/drawing/2014/main" id="{C33AD1BF-3B06-4B04-A4DC-9EC4EA51D43A}"/>
              </a:ext>
            </a:extLst>
          </p:cNvPr>
          <p:cNvSpPr/>
          <p:nvPr/>
        </p:nvSpPr>
        <p:spPr>
          <a:xfrm>
            <a:off x="9056505" y="289768"/>
            <a:ext cx="2743200" cy="325010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7200" b="1" dirty="0"/>
              <a:t>3</a:t>
            </a:r>
          </a:p>
          <a:p>
            <a:r>
              <a:rPr lang="en-US" dirty="0"/>
              <a:t>You must confess Jesus, publicly your belief He is the Son of God, your Lord, and His resurrection.</a:t>
            </a:r>
          </a:p>
          <a:p>
            <a:endParaRPr lang="en-US" dirty="0"/>
          </a:p>
          <a:p>
            <a:r>
              <a:rPr lang="en-US" b="1" u="sng" dirty="0"/>
              <a:t>Romans 10:9-10</a:t>
            </a:r>
          </a:p>
        </p:txBody>
      </p:sp>
      <p:sp>
        <p:nvSpPr>
          <p:cNvPr id="8" name="Rectangle 7">
            <a:extLst>
              <a:ext uri="{FF2B5EF4-FFF2-40B4-BE49-F238E27FC236}">
                <a16:creationId xmlns:a16="http://schemas.microsoft.com/office/drawing/2014/main" id="{E58FF1A8-7AB5-40D3-A1A4-D46218B67B4F}"/>
              </a:ext>
            </a:extLst>
          </p:cNvPr>
          <p:cNvSpPr/>
          <p:nvPr/>
        </p:nvSpPr>
        <p:spPr>
          <a:xfrm>
            <a:off x="9197788" y="3429000"/>
            <a:ext cx="2743200" cy="3009244"/>
          </a:xfrm>
          <a:prstGeom prst="rect">
            <a:avLst/>
          </a:prstGeom>
          <a:solidFill>
            <a:schemeClr val="accent6">
              <a:lumMod val="50000"/>
            </a:schemeClr>
          </a:solidFill>
          <a:ln>
            <a:solidFill>
              <a:schemeClr val="accent1">
                <a:shade val="50000"/>
                <a:alpha val="99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7200" b="1" dirty="0"/>
              <a:t>4</a:t>
            </a:r>
          </a:p>
          <a:p>
            <a:r>
              <a:rPr lang="en-US" dirty="0"/>
              <a:t>You must be baptized to wash your sins away. Jesus, the Lord, said so.</a:t>
            </a:r>
          </a:p>
          <a:p>
            <a:endParaRPr lang="en-US" dirty="0"/>
          </a:p>
          <a:p>
            <a:r>
              <a:rPr lang="en-US" b="1" u="sng" dirty="0"/>
              <a:t>Mark 16:16</a:t>
            </a:r>
          </a:p>
          <a:p>
            <a:r>
              <a:rPr lang="en-US" b="1" u="sng" dirty="0"/>
              <a:t>Acts 2:38</a:t>
            </a:r>
          </a:p>
        </p:txBody>
      </p:sp>
      <p:sp>
        <p:nvSpPr>
          <p:cNvPr id="10" name="Speech Bubble: Rectangle with Corners Rounded 9">
            <a:extLst>
              <a:ext uri="{FF2B5EF4-FFF2-40B4-BE49-F238E27FC236}">
                <a16:creationId xmlns:a16="http://schemas.microsoft.com/office/drawing/2014/main" id="{497E3D01-AA16-45A1-A759-281574DB10B7}"/>
              </a:ext>
            </a:extLst>
          </p:cNvPr>
          <p:cNvSpPr/>
          <p:nvPr/>
        </p:nvSpPr>
        <p:spPr>
          <a:xfrm>
            <a:off x="5558402" y="229269"/>
            <a:ext cx="3496235" cy="254307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"Therefore I said to you that you will die in your sins; for unless you believe that I am He, you will die in your sins." </a:t>
            </a:r>
          </a:p>
        </p:txBody>
      </p:sp>
      <p:sp>
        <p:nvSpPr>
          <p:cNvPr id="11" name="Rectangle 10">
            <a:extLst>
              <a:ext uri="{FF2B5EF4-FFF2-40B4-BE49-F238E27FC236}">
                <a16:creationId xmlns:a16="http://schemas.microsoft.com/office/drawing/2014/main" id="{3C8F6AF3-8BDF-4E7D-A155-4F39F7CF6220}"/>
              </a:ext>
            </a:extLst>
          </p:cNvPr>
          <p:cNvSpPr/>
          <p:nvPr/>
        </p:nvSpPr>
        <p:spPr>
          <a:xfrm>
            <a:off x="6420374" y="3075574"/>
            <a:ext cx="1111624" cy="409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0F0FE2AA-071C-4BBA-83DD-071117A3A240}"/>
              </a:ext>
            </a:extLst>
          </p:cNvPr>
          <p:cNvSpPr/>
          <p:nvPr/>
        </p:nvSpPr>
        <p:spPr>
          <a:xfrm>
            <a:off x="8285916" y="111830"/>
            <a:ext cx="3906084" cy="27191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“that if you confess with your mouth Jesus </a:t>
            </a:r>
            <a:r>
              <a:rPr lang="en-US" i="1" dirty="0"/>
              <a:t>as</a:t>
            </a:r>
            <a:r>
              <a:rPr lang="en-US" dirty="0"/>
              <a:t> Lord, and believe in your heart that God raised Him from the dead, you will be saved; for with the heart a person believes resulting in righteousness, and with the mouth he confesses, resulting in salvation." </a:t>
            </a:r>
          </a:p>
        </p:txBody>
      </p:sp>
      <p:sp>
        <p:nvSpPr>
          <p:cNvPr id="13" name="Rectangle 12">
            <a:extLst>
              <a:ext uri="{FF2B5EF4-FFF2-40B4-BE49-F238E27FC236}">
                <a16:creationId xmlns:a16="http://schemas.microsoft.com/office/drawing/2014/main" id="{572E030C-DEB2-4C7B-851D-9D65B2699CE6}"/>
              </a:ext>
            </a:extLst>
          </p:cNvPr>
          <p:cNvSpPr/>
          <p:nvPr/>
        </p:nvSpPr>
        <p:spPr>
          <a:xfrm>
            <a:off x="9163574" y="2970715"/>
            <a:ext cx="1697738" cy="458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9DC711D3-08CA-4BC2-9B19-70F1DA217B82}"/>
              </a:ext>
            </a:extLst>
          </p:cNvPr>
          <p:cNvSpPr/>
          <p:nvPr/>
        </p:nvSpPr>
        <p:spPr>
          <a:xfrm>
            <a:off x="5578956" y="2981620"/>
            <a:ext cx="3906084" cy="27191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tell you, no, but unless you repent, you will all likewise perish." </a:t>
            </a:r>
          </a:p>
        </p:txBody>
      </p:sp>
      <p:sp>
        <p:nvSpPr>
          <p:cNvPr id="15" name="Rectangle 14">
            <a:extLst>
              <a:ext uri="{FF2B5EF4-FFF2-40B4-BE49-F238E27FC236}">
                <a16:creationId xmlns:a16="http://schemas.microsoft.com/office/drawing/2014/main" id="{A979A1C3-58B2-42B9-B4A4-C1391A82846F}"/>
              </a:ext>
            </a:extLst>
          </p:cNvPr>
          <p:cNvSpPr/>
          <p:nvPr/>
        </p:nvSpPr>
        <p:spPr>
          <a:xfrm>
            <a:off x="6555726" y="5920082"/>
            <a:ext cx="1290795" cy="407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with Corners Rounded 15">
            <a:extLst>
              <a:ext uri="{FF2B5EF4-FFF2-40B4-BE49-F238E27FC236}">
                <a16:creationId xmlns:a16="http://schemas.microsoft.com/office/drawing/2014/main" id="{C8E07BD1-8A08-44D8-8049-7EA0C0281886}"/>
              </a:ext>
            </a:extLst>
          </p:cNvPr>
          <p:cNvSpPr/>
          <p:nvPr/>
        </p:nvSpPr>
        <p:spPr>
          <a:xfrm>
            <a:off x="8243150" y="2085193"/>
            <a:ext cx="3906084" cy="325010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 who has believed and has been baptized shall be saved; but he who has disbelieved shall be condemned.” Mark 16:16</a:t>
            </a:r>
          </a:p>
          <a:p>
            <a:endParaRPr lang="en-US" sz="800" dirty="0"/>
          </a:p>
          <a:p>
            <a:r>
              <a:rPr lang="en-US" dirty="0"/>
              <a:t>Peter </a:t>
            </a:r>
            <a:r>
              <a:rPr lang="en-US" i="1" dirty="0"/>
              <a:t>said</a:t>
            </a:r>
            <a:r>
              <a:rPr lang="en-US" dirty="0"/>
              <a:t> to them, "Repent, and each of you be baptized in the name of Jesus Christ for the forgiveness of your sins; and you will receive the gift of the Holy Spirit.” Acts 2:38</a:t>
            </a:r>
          </a:p>
        </p:txBody>
      </p:sp>
      <p:sp>
        <p:nvSpPr>
          <p:cNvPr id="17" name="Rectangle 16">
            <a:extLst>
              <a:ext uri="{FF2B5EF4-FFF2-40B4-BE49-F238E27FC236}">
                <a16:creationId xmlns:a16="http://schemas.microsoft.com/office/drawing/2014/main" id="{99798A49-FA2D-4186-AC54-D0A9D163074D}"/>
              </a:ext>
            </a:extLst>
          </p:cNvPr>
          <p:cNvSpPr/>
          <p:nvPr/>
        </p:nvSpPr>
        <p:spPr>
          <a:xfrm>
            <a:off x="9243684" y="5695896"/>
            <a:ext cx="1290795" cy="526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6F3CA8-6EB0-4063-8D17-8DC2F7401486}"/>
              </a:ext>
            </a:extLst>
          </p:cNvPr>
          <p:cNvSpPr/>
          <p:nvPr/>
        </p:nvSpPr>
        <p:spPr>
          <a:xfrm>
            <a:off x="251010" y="6123697"/>
            <a:ext cx="5820622" cy="444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Click the Bible reference to open and close.</a:t>
            </a:r>
          </a:p>
        </p:txBody>
      </p:sp>
    </p:spTree>
    <p:extLst>
      <p:ext uri="{BB962C8B-B14F-4D97-AF65-F5344CB8AC3E}">
        <p14:creationId xmlns:p14="http://schemas.microsoft.com/office/powerpoint/2010/main" val="379612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0" fill="hold"/>
                                        <p:tgtEl>
                                          <p:spTgt spid="12"/>
                                        </p:tgtEl>
                                        <p:attrNameLst>
                                          <p:attrName>ppt_w</p:attrName>
                                        </p:attrNameLst>
                                      </p:cBhvr>
                                      <p:tavLst>
                                        <p:tav tm="0">
                                          <p:val>
                                            <p:fltVal val="0"/>
                                          </p:val>
                                        </p:tav>
                                        <p:tav tm="100000">
                                          <p:val>
                                            <p:strVal val="#ppt_w"/>
                                          </p:val>
                                        </p:tav>
                                      </p:tavLst>
                                    </p:anim>
                                    <p:anim calcmode="lin" valueType="num">
                                      <p:cBhvr>
                                        <p:cTn id="16" dur="3000" fill="hold"/>
                                        <p:tgtEl>
                                          <p:spTgt spid="12"/>
                                        </p:tgtEl>
                                        <p:attrNameLst>
                                          <p:attrName>ppt_h</p:attrName>
                                        </p:attrNameLst>
                                      </p:cBhvr>
                                      <p:tavLst>
                                        <p:tav tm="0">
                                          <p:val>
                                            <p:fltVal val="0"/>
                                          </p:val>
                                        </p:tav>
                                        <p:tav tm="100000">
                                          <p:val>
                                            <p:strVal val="#ppt_h"/>
                                          </p:val>
                                        </p:tav>
                                      </p:tavLst>
                                    </p:anim>
                                    <p:animEffect transition="in" filter="fade">
                                      <p:cBhvr>
                                        <p:cTn id="17" dur="3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3000" fill="hold"/>
                                        <p:tgtEl>
                                          <p:spTgt spid="14"/>
                                        </p:tgtEl>
                                        <p:attrNameLst>
                                          <p:attrName>ppt_w</p:attrName>
                                        </p:attrNameLst>
                                      </p:cBhvr>
                                      <p:tavLst>
                                        <p:tav tm="0">
                                          <p:val>
                                            <p:fltVal val="0"/>
                                          </p:val>
                                        </p:tav>
                                        <p:tav tm="100000">
                                          <p:val>
                                            <p:strVal val="#ppt_w"/>
                                          </p:val>
                                        </p:tav>
                                      </p:tavLst>
                                    </p:anim>
                                    <p:anim calcmode="lin" valueType="num">
                                      <p:cBhvr>
                                        <p:cTn id="24" dur="3000" fill="hold"/>
                                        <p:tgtEl>
                                          <p:spTgt spid="14"/>
                                        </p:tgtEl>
                                        <p:attrNameLst>
                                          <p:attrName>ppt_h</p:attrName>
                                        </p:attrNameLst>
                                      </p:cBhvr>
                                      <p:tavLst>
                                        <p:tav tm="0">
                                          <p:val>
                                            <p:fltVal val="0"/>
                                          </p:val>
                                        </p:tav>
                                        <p:tav tm="100000">
                                          <p:val>
                                            <p:strVal val="#ppt_h"/>
                                          </p:val>
                                        </p:tav>
                                      </p:tavLst>
                                    </p:anim>
                                    <p:animEffect transition="in" filter="fade">
                                      <p:cBhvr>
                                        <p:cTn id="25"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3000" fill="hold"/>
                                        <p:tgtEl>
                                          <p:spTgt spid="16"/>
                                        </p:tgtEl>
                                        <p:attrNameLst>
                                          <p:attrName>ppt_w</p:attrName>
                                        </p:attrNameLst>
                                      </p:cBhvr>
                                      <p:tavLst>
                                        <p:tav tm="0">
                                          <p:val>
                                            <p:fltVal val="0"/>
                                          </p:val>
                                        </p:tav>
                                        <p:tav tm="100000">
                                          <p:val>
                                            <p:strVal val="#ppt_w"/>
                                          </p:val>
                                        </p:tav>
                                      </p:tavLst>
                                    </p:anim>
                                    <p:anim calcmode="lin" valueType="num">
                                      <p:cBhvr>
                                        <p:cTn id="32" dur="3000" fill="hold"/>
                                        <p:tgtEl>
                                          <p:spTgt spid="16"/>
                                        </p:tgtEl>
                                        <p:attrNameLst>
                                          <p:attrName>ppt_h</p:attrName>
                                        </p:attrNameLst>
                                      </p:cBhvr>
                                      <p:tavLst>
                                        <p:tav tm="0">
                                          <p:val>
                                            <p:fltVal val="0"/>
                                          </p:val>
                                        </p:tav>
                                        <p:tav tm="100000">
                                          <p:val>
                                            <p:strVal val="#ppt_h"/>
                                          </p:val>
                                        </p:tav>
                                      </p:tavLst>
                                    </p:anim>
                                    <p:animEffect transition="in" filter="fade">
                                      <p:cBhvr>
                                        <p:cTn id="33" dur="3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7"/>
                  </p:tgtEl>
                </p:cond>
              </p:nextCondLst>
            </p:seq>
          </p:childTnLst>
        </p:cTn>
      </p:par>
    </p:tnLst>
    <p:bldLst>
      <p:bldP spid="10" grpId="0" animBg="1"/>
      <p:bldP spid="12"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B926-37C3-43CE-84C8-6383417F5469}"/>
              </a:ext>
            </a:extLst>
          </p:cNvPr>
          <p:cNvSpPr>
            <a:spLocks noGrp="1"/>
          </p:cNvSpPr>
          <p:nvPr>
            <p:ph type="title"/>
          </p:nvPr>
        </p:nvSpPr>
        <p:spPr>
          <a:xfrm>
            <a:off x="309489" y="837610"/>
            <a:ext cx="4675263" cy="434788"/>
          </a:xfrm>
        </p:spPr>
        <p:txBody>
          <a:bodyPr/>
          <a:lstStyle/>
          <a:p>
            <a:r>
              <a:rPr lang="en-US" dirty="0"/>
              <a:t>And Then?</a:t>
            </a:r>
          </a:p>
        </p:txBody>
      </p:sp>
      <p:pic>
        <p:nvPicPr>
          <p:cNvPr id="6" name="Picture Placeholder 5">
            <a:extLst>
              <a:ext uri="{FF2B5EF4-FFF2-40B4-BE49-F238E27FC236}">
                <a16:creationId xmlns:a16="http://schemas.microsoft.com/office/drawing/2014/main" id="{2678B6CC-1470-4581-8DC7-8E0EA2BBE2C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516" b="14516"/>
          <a:stretch>
            <a:fillRect/>
          </a:stretch>
        </p:blipFill>
        <p:spPr>
          <a:xfrm>
            <a:off x="5143304" y="190672"/>
            <a:ext cx="3422479" cy="3238327"/>
          </a:xfrm>
          <a:effectLst>
            <a:innerShdw blurRad="114300">
              <a:prstClr val="black"/>
            </a:innerShdw>
          </a:effectLst>
        </p:spPr>
      </p:pic>
      <p:sp>
        <p:nvSpPr>
          <p:cNvPr id="4" name="Text Placeholder 3">
            <a:extLst>
              <a:ext uri="{FF2B5EF4-FFF2-40B4-BE49-F238E27FC236}">
                <a16:creationId xmlns:a16="http://schemas.microsoft.com/office/drawing/2014/main" id="{FC949394-541F-4227-BAF1-1D348F090ECF}"/>
              </a:ext>
            </a:extLst>
          </p:cNvPr>
          <p:cNvSpPr>
            <a:spLocks noGrp="1"/>
          </p:cNvSpPr>
          <p:nvPr>
            <p:ph type="body" sz="half" idx="2"/>
          </p:nvPr>
        </p:nvSpPr>
        <p:spPr>
          <a:xfrm>
            <a:off x="203738" y="1484549"/>
            <a:ext cx="4781014" cy="4635873"/>
          </a:xfrm>
        </p:spPr>
        <p:txBody>
          <a:bodyPr>
            <a:normAutofit/>
          </a:bodyPr>
          <a:lstStyle/>
          <a:p>
            <a:pPr marL="342900" indent="-342900">
              <a:buFont typeface="Arial" panose="020B0604020202020204" pitchFamily="34" charset="0"/>
              <a:buChar char="•"/>
            </a:pPr>
            <a:r>
              <a:rPr lang="en-US" dirty="0"/>
              <a:t>We live in a way to please our Lord.</a:t>
            </a:r>
          </a:p>
          <a:p>
            <a:pPr marL="342900" indent="-342900">
              <a:buFont typeface="Arial" panose="020B0604020202020204" pitchFamily="34" charset="0"/>
              <a:buChar char="•"/>
            </a:pPr>
            <a:r>
              <a:rPr lang="en-US" dirty="0"/>
              <a:t>We attend services with the Saints.</a:t>
            </a:r>
          </a:p>
          <a:p>
            <a:pPr marL="342900" indent="-342900">
              <a:buFont typeface="Arial" panose="020B0604020202020204" pitchFamily="34" charset="0"/>
              <a:buChar char="•"/>
            </a:pPr>
            <a:r>
              <a:rPr lang="en-US" dirty="0"/>
              <a:t>We glorify God through our behavior.</a:t>
            </a:r>
          </a:p>
          <a:p>
            <a:pPr marL="342900" indent="-342900">
              <a:buFont typeface="Arial" panose="020B0604020202020204" pitchFamily="34" charset="0"/>
              <a:buChar char="•"/>
            </a:pPr>
            <a:r>
              <a:rPr lang="en-US" dirty="0"/>
              <a:t>We love our church brothers and sisters.</a:t>
            </a:r>
          </a:p>
          <a:p>
            <a:pPr marL="342900" indent="-342900">
              <a:buFont typeface="Arial" panose="020B0604020202020204" pitchFamily="34" charset="0"/>
              <a:buChar char="•"/>
            </a:pPr>
            <a:r>
              <a:rPr lang="en-US" dirty="0"/>
              <a:t>We love those who have not come to Jesus for salvation. We share the gospel with them.</a:t>
            </a:r>
          </a:p>
          <a:p>
            <a:pPr marL="342900" indent="-342900">
              <a:buFont typeface="Arial" panose="020B0604020202020204" pitchFamily="34" charset="0"/>
              <a:buChar char="•"/>
            </a:pPr>
            <a:r>
              <a:rPr lang="en-US" dirty="0"/>
              <a:t>We live in love, light, and wisdom.</a:t>
            </a:r>
          </a:p>
          <a:p>
            <a:endParaRPr lang="en-US" dirty="0"/>
          </a:p>
        </p:txBody>
      </p:sp>
      <p:pic>
        <p:nvPicPr>
          <p:cNvPr id="8" name="Picture 7">
            <a:extLst>
              <a:ext uri="{FF2B5EF4-FFF2-40B4-BE49-F238E27FC236}">
                <a16:creationId xmlns:a16="http://schemas.microsoft.com/office/drawing/2014/main" id="{A211224F-A6D1-4C85-B276-0E680BE0F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783" y="190672"/>
            <a:ext cx="3422479" cy="3238327"/>
          </a:xfrm>
          <a:prstGeom prst="rect">
            <a:avLst/>
          </a:prstGeom>
          <a:effectLst>
            <a:innerShdw blurRad="114300">
              <a:prstClr val="black"/>
            </a:innerShdw>
            <a:softEdge rad="12700"/>
          </a:effectLst>
        </p:spPr>
      </p:pic>
      <p:pic>
        <p:nvPicPr>
          <p:cNvPr id="10" name="Picture 9">
            <a:extLst>
              <a:ext uri="{FF2B5EF4-FFF2-40B4-BE49-F238E27FC236}">
                <a16:creationId xmlns:a16="http://schemas.microsoft.com/office/drawing/2014/main" id="{14078544-082F-4E05-BFA2-3791A9CBC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304" y="3437361"/>
            <a:ext cx="3422479" cy="3238327"/>
          </a:xfrm>
          <a:prstGeom prst="rect">
            <a:avLst/>
          </a:prstGeom>
          <a:effectLst>
            <a:innerShdw blurRad="114300">
              <a:prstClr val="black"/>
            </a:innerShdw>
          </a:effectLst>
        </p:spPr>
      </p:pic>
      <p:pic>
        <p:nvPicPr>
          <p:cNvPr id="14" name="Picture 13">
            <a:extLst>
              <a:ext uri="{FF2B5EF4-FFF2-40B4-BE49-F238E27FC236}">
                <a16:creationId xmlns:a16="http://schemas.microsoft.com/office/drawing/2014/main" id="{EE60CAD6-866D-4B20-84F3-F3DD253C1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5783" y="3437361"/>
            <a:ext cx="3422479" cy="3238327"/>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66A9ED95-B115-4A00-A9A1-15DC02C53FA6}"/>
              </a:ext>
            </a:extLst>
          </p:cNvPr>
          <p:cNvSpPr/>
          <p:nvPr/>
        </p:nvSpPr>
        <p:spPr>
          <a:xfrm>
            <a:off x="669961" y="4787151"/>
            <a:ext cx="1524000" cy="197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E67FFD-2ED2-434A-8C28-C68710595400}"/>
              </a:ext>
            </a:extLst>
          </p:cNvPr>
          <p:cNvSpPr/>
          <p:nvPr/>
        </p:nvSpPr>
        <p:spPr>
          <a:xfrm>
            <a:off x="4661646" y="190672"/>
            <a:ext cx="445799" cy="434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6987C42-D4CA-4A15-A1BE-2548F1CF8277}"/>
              </a:ext>
            </a:extLst>
          </p:cNvPr>
          <p:cNvSpPr txBox="1"/>
          <p:nvPr/>
        </p:nvSpPr>
        <p:spPr>
          <a:xfrm>
            <a:off x="5161234" y="191279"/>
            <a:ext cx="3386620" cy="646331"/>
          </a:xfrm>
          <a:prstGeom prst="rect">
            <a:avLst/>
          </a:prstGeom>
          <a:solidFill>
            <a:schemeClr val="accent3">
              <a:lumMod val="50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dirty="0"/>
              <a:t>We live in a way to </a:t>
            </a:r>
            <a:br>
              <a:rPr lang="en-US" b="1" dirty="0"/>
            </a:br>
            <a:r>
              <a:rPr lang="en-US" b="1" dirty="0"/>
              <a:t>please our Lord.</a:t>
            </a:r>
          </a:p>
        </p:txBody>
      </p:sp>
      <p:sp>
        <p:nvSpPr>
          <p:cNvPr id="19" name="TextBox 18">
            <a:extLst>
              <a:ext uri="{FF2B5EF4-FFF2-40B4-BE49-F238E27FC236}">
                <a16:creationId xmlns:a16="http://schemas.microsoft.com/office/drawing/2014/main" id="{C85D7B83-2A20-4E8C-A993-B74AE95013E9}"/>
              </a:ext>
            </a:extLst>
          </p:cNvPr>
          <p:cNvSpPr txBox="1"/>
          <p:nvPr/>
        </p:nvSpPr>
        <p:spPr>
          <a:xfrm>
            <a:off x="8601642" y="191279"/>
            <a:ext cx="3386620" cy="646331"/>
          </a:xfrm>
          <a:prstGeom prst="rect">
            <a:avLst/>
          </a:prstGeom>
          <a:solidFill>
            <a:schemeClr val="accent3">
              <a:lumMod val="50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dirty="0"/>
              <a:t>We attend church services with the Saints of  God.</a:t>
            </a:r>
          </a:p>
        </p:txBody>
      </p:sp>
      <p:sp>
        <p:nvSpPr>
          <p:cNvPr id="20" name="TextBox 19">
            <a:extLst>
              <a:ext uri="{FF2B5EF4-FFF2-40B4-BE49-F238E27FC236}">
                <a16:creationId xmlns:a16="http://schemas.microsoft.com/office/drawing/2014/main" id="{0DD09939-1E12-473C-BD83-F661BF064F5D}"/>
              </a:ext>
            </a:extLst>
          </p:cNvPr>
          <p:cNvSpPr txBox="1"/>
          <p:nvPr/>
        </p:nvSpPr>
        <p:spPr>
          <a:xfrm>
            <a:off x="5107444" y="3443461"/>
            <a:ext cx="3513761" cy="646331"/>
          </a:xfrm>
          <a:prstGeom prst="rect">
            <a:avLst/>
          </a:prstGeom>
          <a:solidFill>
            <a:schemeClr val="accent3">
              <a:lumMod val="50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dirty="0">
                <a:solidFill>
                  <a:schemeClr val="bg1"/>
                </a:solidFill>
              </a:rPr>
              <a:t>We glorify God by </a:t>
            </a:r>
            <a:br>
              <a:rPr lang="en-US" b="1" dirty="0">
                <a:solidFill>
                  <a:schemeClr val="bg1"/>
                </a:solidFill>
              </a:rPr>
            </a:br>
            <a:r>
              <a:rPr lang="en-US" b="1" dirty="0">
                <a:solidFill>
                  <a:schemeClr val="bg1"/>
                </a:solidFill>
              </a:rPr>
              <a:t>our behavior.</a:t>
            </a:r>
          </a:p>
        </p:txBody>
      </p:sp>
      <p:sp>
        <p:nvSpPr>
          <p:cNvPr id="21" name="TextBox 20">
            <a:extLst>
              <a:ext uri="{FF2B5EF4-FFF2-40B4-BE49-F238E27FC236}">
                <a16:creationId xmlns:a16="http://schemas.microsoft.com/office/drawing/2014/main" id="{3B001C55-7E43-4E73-B7AC-6DCC3F71E4B1}"/>
              </a:ext>
            </a:extLst>
          </p:cNvPr>
          <p:cNvSpPr txBox="1"/>
          <p:nvPr/>
        </p:nvSpPr>
        <p:spPr>
          <a:xfrm>
            <a:off x="8601641" y="3443461"/>
            <a:ext cx="3428993" cy="646331"/>
          </a:xfrm>
          <a:prstGeom prst="rect">
            <a:avLst/>
          </a:prstGeom>
          <a:solidFill>
            <a:schemeClr val="tx2">
              <a:lumMod val="10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dirty="0"/>
              <a:t>We love our church brothers and sisters.</a:t>
            </a:r>
          </a:p>
        </p:txBody>
      </p:sp>
      <p:sp>
        <p:nvSpPr>
          <p:cNvPr id="22" name="TextBox 21">
            <a:extLst>
              <a:ext uri="{FF2B5EF4-FFF2-40B4-BE49-F238E27FC236}">
                <a16:creationId xmlns:a16="http://schemas.microsoft.com/office/drawing/2014/main" id="{AB08E5E7-B14B-43FE-8D0F-C590D22CF984}"/>
              </a:ext>
            </a:extLst>
          </p:cNvPr>
          <p:cNvSpPr txBox="1"/>
          <p:nvPr/>
        </p:nvSpPr>
        <p:spPr>
          <a:xfrm>
            <a:off x="5198726" y="6038630"/>
            <a:ext cx="3422479" cy="646331"/>
          </a:xfrm>
          <a:prstGeom prst="rect">
            <a:avLst/>
          </a:prstGeom>
          <a:solidFill>
            <a:schemeClr val="tx1">
              <a:lumMod val="85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dirty="0">
                <a:solidFill>
                  <a:schemeClr val="bg1"/>
                </a:solidFill>
              </a:rPr>
              <a:t>We love the lost by </a:t>
            </a:r>
            <a:br>
              <a:rPr lang="en-US" b="1" dirty="0">
                <a:solidFill>
                  <a:schemeClr val="bg1"/>
                </a:solidFill>
              </a:rPr>
            </a:br>
            <a:r>
              <a:rPr lang="en-US" b="1" dirty="0">
                <a:solidFill>
                  <a:schemeClr val="bg1"/>
                </a:solidFill>
              </a:rPr>
              <a:t>sharing the gospel.</a:t>
            </a:r>
          </a:p>
        </p:txBody>
      </p:sp>
      <p:sp>
        <p:nvSpPr>
          <p:cNvPr id="26" name="TextBox 25">
            <a:extLst>
              <a:ext uri="{FF2B5EF4-FFF2-40B4-BE49-F238E27FC236}">
                <a16:creationId xmlns:a16="http://schemas.microsoft.com/office/drawing/2014/main" id="{B208947A-7A1F-4AC8-BD45-DE5BF4C20A7C}"/>
              </a:ext>
            </a:extLst>
          </p:cNvPr>
          <p:cNvSpPr txBox="1"/>
          <p:nvPr/>
        </p:nvSpPr>
        <p:spPr>
          <a:xfrm>
            <a:off x="8601642" y="6038630"/>
            <a:ext cx="3422479" cy="646331"/>
          </a:xfrm>
          <a:prstGeom prst="rect">
            <a:avLst/>
          </a:prstGeom>
          <a:solidFill>
            <a:schemeClr val="accent3">
              <a:lumMod val="20000"/>
              <a:lumOff val="80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dirty="0">
                <a:solidFill>
                  <a:schemeClr val="bg1"/>
                </a:solidFill>
              </a:rPr>
              <a:t>We live in love, light,</a:t>
            </a:r>
            <a:br>
              <a:rPr lang="en-US" b="1" dirty="0">
                <a:solidFill>
                  <a:schemeClr val="bg1"/>
                </a:solidFill>
              </a:rPr>
            </a:br>
            <a:r>
              <a:rPr lang="en-US" b="1" dirty="0">
                <a:solidFill>
                  <a:schemeClr val="bg1"/>
                </a:solidFill>
              </a:rPr>
              <a:t> and wisdom.</a:t>
            </a:r>
          </a:p>
        </p:txBody>
      </p:sp>
    </p:spTree>
    <p:extLst>
      <p:ext uri="{BB962C8B-B14F-4D97-AF65-F5344CB8AC3E}">
        <p14:creationId xmlns:p14="http://schemas.microsoft.com/office/powerpoint/2010/main" val="21544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CCB2-FB34-43CF-9A2C-58CA9CD223AF}"/>
              </a:ext>
            </a:extLst>
          </p:cNvPr>
          <p:cNvSpPr>
            <a:spLocks noGrp="1"/>
          </p:cNvSpPr>
          <p:nvPr>
            <p:ph type="ctrTitle"/>
          </p:nvPr>
        </p:nvSpPr>
        <p:spPr>
          <a:xfrm>
            <a:off x="4983902" y="1079500"/>
            <a:ext cx="6119130" cy="2138400"/>
          </a:xfrm>
        </p:spPr>
        <p:txBody>
          <a:bodyPr>
            <a:noAutofit/>
          </a:bodyPr>
          <a:lstStyle/>
          <a:p>
            <a:r>
              <a:rPr lang="en-US" sz="4800" dirty="0"/>
              <a:t>Matthews Street church of Christ</a:t>
            </a:r>
          </a:p>
        </p:txBody>
      </p:sp>
      <p:sp>
        <p:nvSpPr>
          <p:cNvPr id="3" name="Subtitle 2">
            <a:extLst>
              <a:ext uri="{FF2B5EF4-FFF2-40B4-BE49-F238E27FC236}">
                <a16:creationId xmlns:a16="http://schemas.microsoft.com/office/drawing/2014/main" id="{A3730FC8-4D00-48F5-ACE2-167362F74A22}"/>
              </a:ext>
            </a:extLst>
          </p:cNvPr>
          <p:cNvSpPr>
            <a:spLocks noGrp="1"/>
          </p:cNvSpPr>
          <p:nvPr>
            <p:ph type="subTitle" idx="1"/>
          </p:nvPr>
        </p:nvSpPr>
        <p:spPr>
          <a:xfrm>
            <a:off x="4980780" y="3944471"/>
            <a:ext cx="6125373" cy="2653553"/>
          </a:xfrm>
        </p:spPr>
        <p:txBody>
          <a:bodyPr>
            <a:normAutofit fontScale="92500" lnSpcReduction="20000"/>
          </a:bodyPr>
          <a:lstStyle/>
          <a:p>
            <a:r>
              <a:rPr lang="en-US" sz="2800" dirty="0"/>
              <a:t>1915 Matthews St. Bay City, TX 77414</a:t>
            </a:r>
          </a:p>
          <a:p>
            <a:r>
              <a:rPr lang="en-US" sz="2800" dirty="0"/>
              <a:t>979.318.2463</a:t>
            </a:r>
          </a:p>
          <a:p>
            <a:r>
              <a:rPr lang="en-US" sz="2800" dirty="0">
                <a:hlinkClick r:id="rId2"/>
              </a:rPr>
              <a:t>garland.churchofchrist@gmail.com</a:t>
            </a:r>
            <a:endParaRPr lang="en-US" sz="2800" dirty="0"/>
          </a:p>
          <a:p>
            <a:r>
              <a:rPr lang="en-US" sz="2800" dirty="0"/>
              <a:t>9:30 Bible Class for everyone</a:t>
            </a:r>
          </a:p>
          <a:p>
            <a:r>
              <a:rPr lang="en-US" sz="2800" dirty="0"/>
              <a:t>10:30 Worship</a:t>
            </a:r>
          </a:p>
          <a:p>
            <a:endParaRPr lang="en-US" sz="2800" dirty="0"/>
          </a:p>
        </p:txBody>
      </p:sp>
      <p:pic>
        <p:nvPicPr>
          <p:cNvPr id="4" name="Picture 3" descr="A silhouette of a person looking above the starry sky">
            <a:extLst>
              <a:ext uri="{FF2B5EF4-FFF2-40B4-BE49-F238E27FC236}">
                <a16:creationId xmlns:a16="http://schemas.microsoft.com/office/drawing/2014/main" id="{60530BB3-4F96-486E-95E9-F10D36C1748A}"/>
              </a:ext>
            </a:extLst>
          </p:cNvPr>
          <p:cNvPicPr>
            <a:picLocks noChangeAspect="1"/>
          </p:cNvPicPr>
          <p:nvPr/>
        </p:nvPicPr>
        <p:blipFill rotWithShape="1">
          <a:blip r:embed="rId3"/>
          <a:srcRect l="34627" r="27764" b="-1"/>
          <a:stretch/>
        </p:blipFill>
        <p:spPr>
          <a:xfrm>
            <a:off x="22" y="12"/>
            <a:ext cx="3863957" cy="6857990"/>
          </a:xfrm>
          <a:prstGeom prst="rect">
            <a:avLst/>
          </a:prstGeom>
        </p:spPr>
      </p:pic>
      <p:pic>
        <p:nvPicPr>
          <p:cNvPr id="6" name="Picture 5">
            <a:extLst>
              <a:ext uri="{FF2B5EF4-FFF2-40B4-BE49-F238E27FC236}">
                <a16:creationId xmlns:a16="http://schemas.microsoft.com/office/drawing/2014/main" id="{D7EC7DD7-7B48-4DC9-96A3-14D6BEA9F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979" y="125333"/>
            <a:ext cx="3006015" cy="699420"/>
          </a:xfrm>
          <a:prstGeom prst="rect">
            <a:avLst/>
          </a:prstGeom>
        </p:spPr>
      </p:pic>
    </p:spTree>
    <p:extLst>
      <p:ext uri="{BB962C8B-B14F-4D97-AF65-F5344CB8AC3E}">
        <p14:creationId xmlns:p14="http://schemas.microsoft.com/office/powerpoint/2010/main" val="4212616247"/>
      </p:ext>
    </p:extLst>
  </p:cSld>
  <p:clrMapOvr>
    <a:masterClrMapping/>
  </p:clrMapOvr>
</p:sld>
</file>

<file path=ppt/theme/theme1.xml><?xml version="1.0" encoding="utf-8"?>
<a:theme xmlns:a="http://schemas.openxmlformats.org/drawingml/2006/main" name="LeafVTI">
  <a:themeElements>
    <a:clrScheme name="AnalogousFromRegularSeedRightStep">
      <a:dk1>
        <a:srgbClr val="000000"/>
      </a:dk1>
      <a:lt1>
        <a:srgbClr val="FFFFFF"/>
      </a:lt1>
      <a:dk2>
        <a:srgbClr val="41242B"/>
      </a:dk2>
      <a:lt2>
        <a:srgbClr val="E2E8E6"/>
      </a:lt2>
      <a:accent1>
        <a:srgbClr val="C34D75"/>
      </a:accent1>
      <a:accent2>
        <a:srgbClr val="B1443B"/>
      </a:accent2>
      <a:accent3>
        <a:srgbClr val="C3874D"/>
      </a:accent3>
      <a:accent4>
        <a:srgbClr val="B1A73B"/>
      </a:accent4>
      <a:accent5>
        <a:srgbClr val="8DAF45"/>
      </a:accent5>
      <a:accent6>
        <a:srgbClr val="59B13B"/>
      </a:accent6>
      <a:hlink>
        <a:srgbClr val="319472"/>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191</TotalTime>
  <Words>669</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 LT Pro Light</vt:lpstr>
      <vt:lpstr>Rockwell Nova Light</vt:lpstr>
      <vt:lpstr>Wingdings</vt:lpstr>
      <vt:lpstr>LeafVTI</vt:lpstr>
      <vt:lpstr>God’s Plan of Salvation for All People</vt:lpstr>
      <vt:lpstr>WE all Need Salvation</vt:lpstr>
      <vt:lpstr>God’s Plan for Salvation of every soul</vt:lpstr>
      <vt:lpstr>And Then?</vt:lpstr>
      <vt:lpstr>Matthews Street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Plan of Salvation for All People</dc:title>
  <dc:creator>Garland Van Dyke</dc:creator>
  <cp:lastModifiedBy>Garland Van Dyke</cp:lastModifiedBy>
  <cp:revision>24</cp:revision>
  <dcterms:created xsi:type="dcterms:W3CDTF">2021-03-20T16:18:56Z</dcterms:created>
  <dcterms:modified xsi:type="dcterms:W3CDTF">2021-03-26T13:49:53Z</dcterms:modified>
</cp:coreProperties>
</file>