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81" r:id="rId2"/>
    <p:sldId id="283" r:id="rId3"/>
    <p:sldId id="28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590000"/>
    <a:srgbClr val="A20000"/>
    <a:srgbClr val="4F4F00"/>
    <a:srgbClr val="927706"/>
    <a:srgbClr val="005E00"/>
    <a:srgbClr val="7F3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1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land Van Dyke" userId="c50fc4662cb6d90f" providerId="LiveId" clId="{5A563571-7296-4465-AFC6-2A8BAF20B7C6}"/>
    <pc:docChg chg="delSld">
      <pc:chgData name="Garland Van Dyke" userId="c50fc4662cb6d90f" providerId="LiveId" clId="{5A563571-7296-4465-AFC6-2A8BAF20B7C6}" dt="2025-12-24T15:58:33.019" v="0" actId="47"/>
      <pc:docMkLst>
        <pc:docMk/>
      </pc:docMkLst>
      <pc:sldChg chg="del">
        <pc:chgData name="Garland Van Dyke" userId="c50fc4662cb6d90f" providerId="LiveId" clId="{5A563571-7296-4465-AFC6-2A8BAF20B7C6}" dt="2025-12-24T15:58:33.019" v="0" actId="47"/>
        <pc:sldMkLst>
          <pc:docMk/>
          <pc:sldMk cId="3970282118" sldId="284"/>
        </pc:sldMkLst>
      </pc:sldChg>
      <pc:sldChg chg="del">
        <pc:chgData name="Garland Van Dyke" userId="c50fc4662cb6d90f" providerId="LiveId" clId="{5A563571-7296-4465-AFC6-2A8BAF20B7C6}" dt="2025-12-24T15:58:33.019" v="0" actId="47"/>
        <pc:sldMkLst>
          <pc:docMk/>
          <pc:sldMk cId="1086861678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858F6-5C62-4B2F-9EA3-9BF50D51E57A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AD358-CE32-4A20-B38D-2EE34B8A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AD358-CE32-4A20-B38D-2EE34B8A12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8E8D3-132E-BE52-05E4-47735C198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1580B-FEA6-80F6-1DB5-111BB0C33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06733-9146-8374-B528-3A500893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214-6F48-6248-7FD6-6C1794FA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0DC5C-6327-0A93-1E0D-1B438842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9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5BA4-9DF5-C3A0-33CF-FDD8E283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D24D5-30F2-7CE8-AF3C-17508D2BF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7C72B-C294-412B-234C-F7E39564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DCEDA-BD13-DD7F-1915-3F33CDB2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16F96-ED2B-D0D4-16B2-9ADD1C53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322F3-7FBE-6C03-9CD5-19C60069C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E9743-DA5E-6B68-F09E-76D58E136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44A23-CEAA-6315-C353-6FE08C3C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B8391-4534-203A-6C5B-8B4ECEC1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2FF73-32A9-26B2-1B94-E5C5793C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4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179C-5302-9AD9-73C7-F7072D44D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D1ED3-8D56-C535-B341-5A64F9D6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952EE-B6F0-0777-547F-DE044D2B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AF67F-BEDC-DBED-E5CF-66DB7A07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DF1B0-39D2-E171-AC4E-24238084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7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26AE-8CF1-1B29-AD80-FFF8B146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E0D81-B847-E9EA-D15D-85D9BE77E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F533-DC02-89DF-6741-6B53C2436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8CC40-0104-35C0-92B4-A662FD14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8C51E-9782-AC2E-0BC9-AA083A58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8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B2A8-73A5-82D0-62B2-C35C6975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84C8F-BA9A-5F74-C0E6-FB57DC2C3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3AE8E-B26F-3DD7-E586-FAABFAB71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806C6-68D2-32E5-4E61-EA11AC2C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333B5-25DA-D6BD-F6BE-C07FEFC32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31EE7-F702-8EDE-CD7C-23E3250A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1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4278-13D4-E7A3-1859-464AB4D2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0E4DB-1263-C807-ABF6-CF36F248A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2F82D-97CA-0154-5155-D96A2D7B7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F926D-0D55-3B8B-35CB-CEC62F467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F9BE6-036F-6DE2-C1AF-784D7BB2D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1E3085-48E5-8E97-427C-214A5E82C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8170B-FDF1-16B6-FC93-69E4579E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83D04F-DFE2-ED35-412F-0DCE3067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B7D5-DE57-849D-7744-F30A8628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358B5-3FB6-1576-A685-E9C76226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CCB39-2FC4-2D87-5D44-3B7F92AD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8AD93-B053-37A4-B552-EEC19772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3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3913F-C092-47CA-CC60-E012B52A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C35A6-FBFA-D436-F2E9-04EB31D2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C54CF-1374-F7B4-9057-9C180DEB8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B824-6969-2234-F744-5F79D65E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E5908-C197-9292-107D-44DAC3E60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B8386-0E39-6EDF-6E43-83DEAAA78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2F1F0-58A0-932B-B364-B5FE773C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4E7A9-8BA9-A0FC-80CF-DD692062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FCF42-C98A-ECAE-2E77-2BCEA843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4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EF55-61B2-6DCB-2695-4CF6F246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A7548-A80A-44B0-FFE3-39213BBC2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CA908-48CA-C8A1-9403-B093D6068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87D3E-4B03-CA24-AAE5-DA5BC713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0E2-1B86-4603-9092-8BB9162C7A27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EC15C-2F11-0DEE-9C2D-589453118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2108D-8960-352C-05D7-4C84A07C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343B91-8EE2-7A01-A62C-0D5645B7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84C77-FA82-D61B-FA1A-B7C854806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1CE9F-C77C-6911-85F9-1C0CD0AF0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F30E2-1B86-4603-9092-8BB9162C7A27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A5500-65C7-1157-924B-B3E2C0F9E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3FB8B-DC2C-A3B6-DD88-43AB4D1DE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269100-D73D-498C-B772-687665EC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6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thewsstreetchurchofchris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04E67-8131-9E55-2C48-9C1F6378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041" y="1290181"/>
            <a:ext cx="4853904" cy="417116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Jesus’ Purpose</a:t>
            </a:r>
            <a:b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19:10</a:t>
            </a:r>
            <a:endParaRPr lang="en-US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A5E8E8B-164A-5AB8-D696-35BAD8561860}"/>
              </a:ext>
            </a:extLst>
          </p:cNvPr>
          <p:cNvSpPr/>
          <p:nvPr/>
        </p:nvSpPr>
        <p:spPr>
          <a:xfrm rot="5400000">
            <a:off x="1146131" y="107888"/>
            <a:ext cx="1064712" cy="848935"/>
          </a:xfrm>
          <a:prstGeom prst="homePlate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1086D-70B6-079F-E903-DD07ECC6375F}"/>
              </a:ext>
            </a:extLst>
          </p:cNvPr>
          <p:cNvSpPr/>
          <p:nvPr/>
        </p:nvSpPr>
        <p:spPr>
          <a:xfrm>
            <a:off x="577486" y="1640910"/>
            <a:ext cx="6257504" cy="38204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AA1C0E-51F8-4627-82D8-77FEB9153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 t="28300" b="28300"/>
          <a:stretch/>
        </p:blipFill>
        <p:spPr>
          <a:xfrm>
            <a:off x="416424" y="1290180"/>
            <a:ext cx="6257504" cy="4045907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050187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9EACEB-66ED-EBC3-B6E0-954E0B56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26487"/>
            <a:ext cx="5970738" cy="1843646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ctr" anchorCtr="0">
            <a:noAutofit/>
          </a:bodyPr>
          <a:lstStyle/>
          <a:p>
            <a:pPr>
              <a:tabLst>
                <a:tab pos="10058400" algn="r"/>
              </a:tabLs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Man’s Problem with God</a:t>
            </a:r>
          </a:p>
          <a:p>
            <a:pPr>
              <a:tabLst>
                <a:tab pos="10058400" algn="r"/>
              </a:tabLs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Problem with Man</a:t>
            </a:r>
          </a:p>
          <a:p>
            <a:pPr>
              <a:tabLst>
                <a:tab pos="10058400" algn="r"/>
              </a:tabLs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Jesus’ Purpose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6B97AD-C867-B640-322D-1BC5790FF8FD}"/>
              </a:ext>
            </a:extLst>
          </p:cNvPr>
          <p:cNvSpPr/>
          <p:nvPr/>
        </p:nvSpPr>
        <p:spPr>
          <a:xfrm>
            <a:off x="387784" y="475991"/>
            <a:ext cx="5587131" cy="53555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1110D-1B65-9C06-B356-A7604B7644F6}"/>
              </a:ext>
            </a:extLst>
          </p:cNvPr>
          <p:cNvSpPr/>
          <p:nvPr/>
        </p:nvSpPr>
        <p:spPr>
          <a:xfrm>
            <a:off x="387784" y="0"/>
            <a:ext cx="728747" cy="349108"/>
          </a:xfrm>
          <a:prstGeom prst="rect">
            <a:avLst/>
          </a:prstGeom>
          <a:solidFill>
            <a:srgbClr val="EE0000"/>
          </a:solidFill>
          <a:ln>
            <a:solidFill>
              <a:srgbClr val="5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71C93-5835-376F-03FC-45D92CEDA69B}"/>
              </a:ext>
            </a:extLst>
          </p:cNvPr>
          <p:cNvSpPr txBox="1"/>
          <p:nvPr/>
        </p:nvSpPr>
        <p:spPr>
          <a:xfrm>
            <a:off x="6096000" y="3612124"/>
            <a:ext cx="5970738" cy="1661993"/>
          </a:xfrm>
          <a:prstGeom prst="rect">
            <a:avLst/>
          </a:prstGeom>
          <a:solidFill>
            <a:srgbClr val="C00000"/>
          </a:solidFill>
          <a:ln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1">
            <a:spAutoFit/>
          </a:bodyPr>
          <a:lstStyle/>
          <a:p>
            <a:pPr lvl="0" algn="ctr">
              <a:defRPr/>
            </a:pPr>
            <a:r>
              <a:rPr lang="en-US" sz="3000" i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Son of Man came to seek and to save the lost</a:t>
            </a:r>
          </a:p>
          <a:p>
            <a:pPr lvl="0" algn="ctr">
              <a:defRPr/>
            </a:pPr>
            <a:r>
              <a:rPr lang="en-US" sz="30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19:10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987694-BB47-E104-54EE-FCF899D67F64}"/>
              </a:ext>
            </a:extLst>
          </p:cNvPr>
          <p:cNvSpPr/>
          <p:nvPr/>
        </p:nvSpPr>
        <p:spPr>
          <a:xfrm>
            <a:off x="387783" y="6019402"/>
            <a:ext cx="11717543" cy="74465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310938" algn="r"/>
              </a:tabLst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Jesus’ Purpose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12/21/25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94959-8126-1829-5157-6494A1EB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3294" y="651352"/>
            <a:ext cx="5226257" cy="49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9119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EBFBB-3975-4C77-A333-0865BFED7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024C9A-9681-3408-6C2D-09C792D2D9C7}"/>
              </a:ext>
            </a:extLst>
          </p:cNvPr>
          <p:cNvSpPr/>
          <p:nvPr/>
        </p:nvSpPr>
        <p:spPr>
          <a:xfrm>
            <a:off x="387784" y="0"/>
            <a:ext cx="728747" cy="349108"/>
          </a:xfrm>
          <a:prstGeom prst="rect">
            <a:avLst/>
          </a:prstGeom>
          <a:solidFill>
            <a:srgbClr val="EE0000"/>
          </a:solidFill>
          <a:ln>
            <a:solidFill>
              <a:srgbClr val="5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6101A7-5285-60A7-0409-44BAA6EB083D}"/>
              </a:ext>
            </a:extLst>
          </p:cNvPr>
          <p:cNvSpPr txBox="1"/>
          <p:nvPr/>
        </p:nvSpPr>
        <p:spPr>
          <a:xfrm>
            <a:off x="87682" y="517803"/>
            <a:ext cx="11962356" cy="654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Purpose: Salvation from Sin</a:t>
            </a:r>
          </a:p>
          <a:p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teaches that Jesus came primarily to seek and save the lost by providing atonement for humanity's sins through His death on the cross, burial, and resurrection.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Biblical Statements: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19:10 — "For the Son of Man came to seek and to save the lost.“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Timothy 1:15 — "Christ Jesus came into the world to save sinners.“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10:45 — "For even the Son of Man came not to be served but to serve, and to give his life as a ransom for many.“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mission addresses the universal human problem of sin, which separates people from God (Isaiah 59:1-2; Romans 3:23; 6:23). Without Jesus' sacrificial death as the perfect Lamb of God </a:t>
            </a:r>
            <a:b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(John 1:29; Hebrews 9:22-28), no remission of sins would be possible. His blood purchases redemption (Acts 20:28; Ephesians 1:7), reconciling sinners to God.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Broader Aspects of His Mission 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Jesus' earthly ministry also fulfilled broader aspects, such 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Revealing God's will.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truth.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miracles to confirm His identity.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His church/kingdom (Matthew 16:18-19).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ultimate goal remains tied to salvation — He is the only way to the Father (John 14:6; Acts 4:12).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to Salvation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Salvation is not by faith alone (contrasting with many Protestant views) but involves obedient faith, mirroring New Testament examples of conversion (e.g., Acts 2, 8, 10, 16). The biblical 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includes: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Hearing the gospel (Romans 10:17).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Believing Jesus is the Son of God (John 8:24).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Repenting of sins (Acts 17:30). Confessing faith in Christ (Romans 10:9-10).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baptized (immersed) for the forgiveness of sins (Acts 2:38; Mark 16:16; 1 Peter 3:21).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faithfully (Revelation 2:10). Baptism is viewed as the moment one contacts Christ’s saving blood (Romans 6:3-4), is added to His church (Acts 2:47), and receives the gift of the </a:t>
            </a:r>
            <a:b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 Spirit.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Jesus' purpose extends into the present through His church, which exists to continue seeking and saving the lost by proclaiming the same gospel (Matthew 28:18-20; Ephesians 3:10-11). 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church's mission mirrors Christ's: evangelism and faithful obedience to God's word, without social or political agendas beyond what Scripture authorizes. </a:t>
            </a:r>
            <a:r>
              <a:rPr 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emphasis on </a:t>
            </a:r>
            <a:r>
              <a:rPr 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restoring </a:t>
            </a:r>
            <a:br>
              <a:rPr 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primitive Christianity" drives Churches of Christ to focus on Jesus as the divine Son who died for sins, rose victorious, and calls all to obedient faith for eternal life.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1712575" algn="r"/>
              </a:tabLs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Matthews St. church of Christ; 1915 Matthews St., Bay City, TX 77414	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www.matthewsstreetchurchofchrist.com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1040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9353</TotalTime>
  <Words>558</Words>
  <Application>Microsoft Office PowerPoint</Application>
  <PresentationFormat>Widescreen</PresentationFormat>
  <Paragraphs>43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Times New Roman</vt:lpstr>
      <vt:lpstr>Office Theme</vt:lpstr>
      <vt:lpstr>                           Jesus’ Purpose Luke 19:10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Matthews St. church of Christ</dc:title>
  <dc:creator>Garland Van Dyke</dc:creator>
  <cp:lastModifiedBy>Garland Van Dyke</cp:lastModifiedBy>
  <cp:revision>18</cp:revision>
  <dcterms:created xsi:type="dcterms:W3CDTF">2025-03-10T17:05:32Z</dcterms:created>
  <dcterms:modified xsi:type="dcterms:W3CDTF">2025-12-24T15:58:39Z</dcterms:modified>
</cp:coreProperties>
</file>