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85" r:id="rId2"/>
    <p:sldId id="281" r:id="rId3"/>
    <p:sldId id="283" r:id="rId4"/>
    <p:sldId id="28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590000"/>
    <a:srgbClr val="A20000"/>
    <a:srgbClr val="4F4F00"/>
    <a:srgbClr val="927706"/>
    <a:srgbClr val="005E00"/>
    <a:srgbClr val="7F3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66A586-6BD4-45D5-AE16-66C09FB01D86}" v="31" dt="2026-01-23T14:47:08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5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land Van Dyke" userId="c50fc4662cb6d90f" providerId="LiveId" clId="{5A563571-7296-4465-AFC6-2A8BAF20B7C6}"/>
    <pc:docChg chg="custSel modSld">
      <pc:chgData name="Garland Van Dyke" userId="c50fc4662cb6d90f" providerId="LiveId" clId="{5A563571-7296-4465-AFC6-2A8BAF20B7C6}" dt="2026-01-23T14:47:50.570" v="37" actId="20577"/>
      <pc:docMkLst>
        <pc:docMk/>
      </pc:docMkLst>
      <pc:sldChg chg="addAnim delAnim modAnim">
        <pc:chgData name="Garland Van Dyke" userId="c50fc4662cb6d90f" providerId="LiveId" clId="{5A563571-7296-4465-AFC6-2A8BAF20B7C6}" dt="2026-01-23T14:43:24.228" v="32"/>
        <pc:sldMkLst>
          <pc:docMk/>
          <pc:sldMk cId="4050187934" sldId="281"/>
        </pc:sldMkLst>
      </pc:sldChg>
      <pc:sldChg chg="addSp delSp modSp mod modTransition addAnim delAnim modAnim">
        <pc:chgData name="Garland Van Dyke" userId="c50fc4662cb6d90f" providerId="LiveId" clId="{5A563571-7296-4465-AFC6-2A8BAF20B7C6}" dt="2026-01-23T14:47:08.906" v="36"/>
        <pc:sldMkLst>
          <pc:docMk/>
          <pc:sldMk cId="1113091194" sldId="283"/>
        </pc:sldMkLst>
        <pc:spChg chg="del">
          <ac:chgData name="Garland Van Dyke" userId="c50fc4662cb6d90f" providerId="LiveId" clId="{5A563571-7296-4465-AFC6-2A8BAF20B7C6}" dt="2026-01-23T14:38:16.368" v="11" actId="478"/>
          <ac:spMkLst>
            <pc:docMk/>
            <pc:sldMk cId="1113091194" sldId="283"/>
            <ac:spMk id="2" creationId="{9AA5A73A-8E74-71A4-A072-D2E2BEEC6AE1}"/>
          </ac:spMkLst>
        </pc:spChg>
        <pc:spChg chg="add mod">
          <ac:chgData name="Garland Van Dyke" userId="c50fc4662cb6d90f" providerId="LiveId" clId="{5A563571-7296-4465-AFC6-2A8BAF20B7C6}" dt="2026-01-23T14:46:20.499" v="34" actId="1076"/>
          <ac:spMkLst>
            <pc:docMk/>
            <pc:sldMk cId="1113091194" sldId="283"/>
            <ac:spMk id="6" creationId="{6895DC97-9C66-C0A7-9D51-19E0EC13116A}"/>
          </ac:spMkLst>
        </pc:spChg>
      </pc:sldChg>
      <pc:sldChg chg="modSp mod">
        <pc:chgData name="Garland Van Dyke" userId="c50fc4662cb6d90f" providerId="LiveId" clId="{5A563571-7296-4465-AFC6-2A8BAF20B7C6}" dt="2026-01-23T14:47:50.570" v="37" actId="20577"/>
        <pc:sldMkLst>
          <pc:docMk/>
          <pc:sldMk cId="3090010404" sldId="286"/>
        </pc:sldMkLst>
        <pc:spChg chg="mod">
          <ac:chgData name="Garland Van Dyke" userId="c50fc4662cb6d90f" providerId="LiveId" clId="{5A563571-7296-4465-AFC6-2A8BAF20B7C6}" dt="2026-01-23T14:47:50.570" v="37" actId="20577"/>
          <ac:spMkLst>
            <pc:docMk/>
            <pc:sldMk cId="3090010404" sldId="286"/>
            <ac:spMk id="15" creationId="{C46101A7-5285-60A7-0409-44BAA6EB083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858F6-5C62-4B2F-9EA3-9BF50D51E57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AD358-CE32-4A20-B38D-2EE34B8A1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0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AD358-CE32-4A20-B38D-2EE34B8A12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E8D3-132E-BE52-05E4-47735C198D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31580B-FEA6-80F6-1DB5-111BB0C33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06733-9146-8374-B528-3A5008938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CB214-6F48-6248-7FD6-6C1794FA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0DC5C-6327-0A93-1E0D-1B438842C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9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5BA4-9DF5-C3A0-33CF-FDD8E283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D24D5-30F2-7CE8-AF3C-17508D2BF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7C72B-C294-412B-234C-F7E395648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DCEDA-BD13-DD7F-1915-3F33CDB2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16F96-ED2B-D0D4-16B2-9ADD1C53C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69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5322F3-7FBE-6C03-9CD5-19C60069C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E9743-DA5E-6B68-F09E-76D58E136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44A23-CEAA-6315-C353-6FE08C3C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B8391-4534-203A-6C5B-8B4ECEC1D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FF73-32A9-26B2-1B94-E5C5793C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4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0179C-5302-9AD9-73C7-F7072D44D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D1ED3-8D56-C535-B341-5A64F9D69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952EE-B6F0-0777-547F-DE044D2B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AF67F-BEDC-DBED-E5CF-66DB7A07A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DF1B0-39D2-E171-AC4E-242380844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7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D26AE-8CF1-1B29-AD80-FFF8B146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E0D81-B847-E9EA-D15D-85D9BE77E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BF533-DC02-89DF-6741-6B53C2436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8CC40-0104-35C0-92B4-A662FD144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8C51E-9782-AC2E-0BC9-AA083A58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80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7B2A8-73A5-82D0-62B2-C35C6975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84C8F-BA9A-5F74-C0E6-FB57DC2C3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73AE8E-B26F-3DD7-E586-FAABFAB71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806C6-68D2-32E5-4E61-EA11AC2C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333B5-25DA-D6BD-F6BE-C07FEFC32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31EE7-F702-8EDE-CD7C-23E3250A0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1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F4278-13D4-E7A3-1859-464AB4D2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0E4DB-1263-C807-ABF6-CF36F248A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2F82D-97CA-0154-5155-D96A2D7B7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F926D-0D55-3B8B-35CB-CEC62F467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F9BE6-036F-6DE2-C1AF-784D7BB2D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1E3085-48E5-8E97-427C-214A5E82C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08170B-FDF1-16B6-FC93-69E4579E4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83D04F-DFE2-ED35-412F-0DCE3067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77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0B7D5-DE57-849D-7744-F30A86286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358B5-3FB6-1576-A685-E9C76226B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7CCB39-2FC4-2D87-5D44-3B7F92AD9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8AD93-B053-37A4-B552-EEC197723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3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3913F-C092-47CA-CC60-E012B52A3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C35A6-FBFA-D436-F2E9-04EB31D2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C54CF-1374-F7B4-9057-9C180DEB8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B824-6969-2234-F744-5F79D65E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E5908-C197-9292-107D-44DAC3E60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B8386-0E39-6EDF-6E43-83DEAAA78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2F1F0-58A0-932B-B364-B5FE773C4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4E7A9-8BA9-A0FC-80CF-DD692062F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FCF42-C98A-ECAE-2E77-2BCEA843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4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EF55-61B2-6DCB-2695-4CF6F246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1A7548-A80A-44B0-FFE3-39213BBC2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CA908-48CA-C8A1-9403-B093D6068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87D3E-4B03-CA24-AAE5-DA5BC713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EC15C-2F11-0DEE-9C2D-58945311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2108D-8960-352C-05D7-4C84A07C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3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43B91-8EE2-7A01-A62C-0D5645B7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84C77-FA82-D61B-FA1A-B7C854806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1CE9F-C77C-6911-85F9-1C0CD0AF00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F30E2-1B86-4603-9092-8BB9162C7A27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5500-65C7-1157-924B-B3E2C0F9E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3FB8B-DC2C-A3B6-DD88-43AB4D1DE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269100-D73D-498C-B772-687665EC0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6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tthewsstreetchurchofchrist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group of people reading a book&#10;&#10;AI-generated content may be incorrect.">
            <a:extLst>
              <a:ext uri="{FF2B5EF4-FFF2-40B4-BE49-F238E27FC236}">
                <a16:creationId xmlns:a16="http://schemas.microsoft.com/office/drawing/2014/main" id="{5394E809-7241-1F59-5081-64C19A9B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762"/>
            <a:ext cx="12192000" cy="69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1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04E67-8131-9E55-2C48-9C1F6378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860" y="1290182"/>
            <a:ext cx="5481085" cy="33108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 Close As Our Breath</a:t>
            </a:r>
            <a:b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Philippians 4:5</a:t>
            </a:r>
            <a:endParaRPr lang="en-US" sz="36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7A5E8E8B-164A-5AB8-D696-35BAD8561860}"/>
              </a:ext>
            </a:extLst>
          </p:cNvPr>
          <p:cNvSpPr/>
          <p:nvPr/>
        </p:nvSpPr>
        <p:spPr>
          <a:xfrm rot="5400000">
            <a:off x="1146131" y="107888"/>
            <a:ext cx="1064712" cy="848935"/>
          </a:xfrm>
          <a:prstGeom prst="homePlate">
            <a:avLst/>
          </a:prstGeom>
          <a:solidFill>
            <a:srgbClr val="EE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1086D-70B6-079F-E903-DD07ECC6375F}"/>
              </a:ext>
            </a:extLst>
          </p:cNvPr>
          <p:cNvSpPr/>
          <p:nvPr/>
        </p:nvSpPr>
        <p:spPr>
          <a:xfrm>
            <a:off x="1072835" y="1508195"/>
            <a:ext cx="3479914" cy="506677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EB363-2C22-53BB-242E-B5862E8954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2320" y="1657996"/>
            <a:ext cx="3834944" cy="476717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50187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9EACEB-66ED-EBC3-B6E0-954E0B56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5648" y="475991"/>
            <a:ext cx="5754314" cy="1843646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anchor="ctr" anchorCtr="0">
            <a:noAutofit/>
          </a:bodyPr>
          <a:lstStyle/>
          <a:p>
            <a:pPr>
              <a:tabLst>
                <a:tab pos="10058400" algn="r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Close As Our Breath</a:t>
            </a:r>
          </a:p>
          <a:p>
            <a:pPr>
              <a:tabLst>
                <a:tab pos="10058400" algn="r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Following Jesus</a:t>
            </a:r>
          </a:p>
          <a:p>
            <a:pPr>
              <a:tabLst>
                <a:tab pos="10058400" algn="r"/>
              </a:tabLs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Eternal Hope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6B97AD-C867-B640-322D-1BC5790FF8FD}"/>
              </a:ext>
            </a:extLst>
          </p:cNvPr>
          <p:cNvSpPr/>
          <p:nvPr/>
        </p:nvSpPr>
        <p:spPr>
          <a:xfrm>
            <a:off x="450938" y="471286"/>
            <a:ext cx="5244923" cy="54695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1110D-1B65-9C06-B356-A7604B7644F6}"/>
              </a:ext>
            </a:extLst>
          </p:cNvPr>
          <p:cNvSpPr/>
          <p:nvPr/>
        </p:nvSpPr>
        <p:spPr>
          <a:xfrm>
            <a:off x="450938" y="-9410"/>
            <a:ext cx="728747" cy="402090"/>
          </a:xfrm>
          <a:prstGeom prst="rect">
            <a:avLst/>
          </a:prstGeom>
          <a:solidFill>
            <a:srgbClr val="EE0000"/>
          </a:solidFill>
          <a:ln>
            <a:solidFill>
              <a:srgbClr val="5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71C93-5835-376F-03FC-45D92CEDA69B}"/>
              </a:ext>
            </a:extLst>
          </p:cNvPr>
          <p:cNvSpPr txBox="1"/>
          <p:nvPr/>
        </p:nvSpPr>
        <p:spPr>
          <a:xfrm>
            <a:off x="6190450" y="3092301"/>
            <a:ext cx="5754314" cy="1077218"/>
          </a:xfrm>
          <a:prstGeom prst="rect">
            <a:avLst/>
          </a:prstGeom>
          <a:solidFill>
            <a:srgbClr val="C00000"/>
          </a:solidFill>
          <a:ln>
            <a:solidFill>
              <a:sysClr val="windowText" lastClr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 anchorCtr="1">
            <a:spAutoFit/>
          </a:bodyPr>
          <a:lstStyle/>
          <a:p>
            <a:pPr lvl="0" algn="ctr">
              <a:defRPr/>
            </a:pPr>
            <a:r>
              <a:rPr lang="en-US" sz="3200" i="1" kern="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 your gentle spirit be known to all men. The Lord is near.</a:t>
            </a:r>
            <a:endParaRPr lang="en-US" sz="3200" b="1" i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987694-BB47-E104-54EE-FCF899D67F64}"/>
              </a:ext>
            </a:extLst>
          </p:cNvPr>
          <p:cNvSpPr/>
          <p:nvPr/>
        </p:nvSpPr>
        <p:spPr>
          <a:xfrm>
            <a:off x="450938" y="6019402"/>
            <a:ext cx="11479024" cy="7446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1310938" algn="r"/>
              </a:tabLs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Close As Our Breath             	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1/23/2026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B62FE-EB80-C434-23A7-17D013EC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4145" y="628987"/>
            <a:ext cx="4918508" cy="5154108"/>
          </a:xfrm>
          <a:prstGeom prst="rect">
            <a:avLst/>
          </a:prstGeom>
        </p:spPr>
      </p:pic>
      <p:sp>
        <p:nvSpPr>
          <p:cNvPr id="6" name="Action Button: Go Forward or Next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895DC97-9C66-C0A7-9D51-19E0EC13116A}"/>
              </a:ext>
            </a:extLst>
          </p:cNvPr>
          <p:cNvSpPr/>
          <p:nvPr/>
        </p:nvSpPr>
        <p:spPr>
          <a:xfrm>
            <a:off x="10887546" y="4976986"/>
            <a:ext cx="1042416" cy="1042416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9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EBFBB-3975-4C77-A333-0865BFED7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0C61F1-1A6C-B10D-2784-93E48AD26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885" y="725981"/>
            <a:ext cx="1528175" cy="134081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6101A7-5285-60A7-0409-44BAA6EB083D}"/>
              </a:ext>
            </a:extLst>
          </p:cNvPr>
          <p:cNvSpPr txBox="1"/>
          <p:nvPr/>
        </p:nvSpPr>
        <p:spPr>
          <a:xfrm>
            <a:off x="95858" y="955437"/>
            <a:ext cx="9926916" cy="5101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b="1" dirty="0"/>
              <a:t>Philippians 4:5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US" sz="1200" b="1" dirty="0"/>
              <a:t>In Philippians 4:5</a:t>
            </a:r>
            <a:r>
              <a:rPr lang="en-US" sz="1200" dirty="0"/>
              <a:t>, the Apostle Paul writes, "Let your gentleness be evident to all. The Lord is near." This concise phrase, nestled in a letter of encouragement to the early church in Philippi, carries profound theological and practical weight. Amidst exhortations on joy, prayer, and contentment, Paul reminds believers of God's proximity, urging a life shaped by this reality. 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US" sz="1200" dirty="0"/>
              <a:t>Paul's assertion that "The Lord is near" echoes Old Testament promises, such </a:t>
            </a:r>
            <a:r>
              <a:rPr lang="en-US" sz="1200" b="1" dirty="0"/>
              <a:t>as Psalm 145:18</a:t>
            </a:r>
            <a:r>
              <a:rPr lang="en-US" sz="1200" dirty="0"/>
              <a:t>, which says that God is close to those who call on Him. In the Greek, "near" (</a:t>
            </a:r>
            <a:r>
              <a:rPr lang="en-US" sz="1200" dirty="0" err="1"/>
              <a:t>engys</a:t>
            </a:r>
            <a:r>
              <a:rPr lang="en-US" sz="1200" dirty="0"/>
              <a:t>) implies closeness. It's not just about God's omnipresence but His intimate involvement in daily life. For the Philippians facing persecution, this was a comfort: Christ isn't distant but </a:t>
            </a:r>
            <a:r>
              <a:rPr lang="en-US" sz="1200"/>
              <a:t>actively near. </a:t>
            </a:r>
            <a:r>
              <a:rPr lang="en-US" sz="1200" dirty="0"/>
              <a:t>This truth combats feelings of abandonment, fostering peace in trials. As believers, recognizing this nearness transforms anxiety into assurance, knowing God walks beside us.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en-US" sz="1200" dirty="0"/>
              <a:t>Beyond immediate presence, "The Lord is near" points to Christ's return. In the context of Philippians, it anticipates the Parousia (Jesus’ return) and urges readiness (</a:t>
            </a:r>
            <a:r>
              <a:rPr lang="en-US" sz="1200" b="1" dirty="0"/>
              <a:t>Philippians 3:20-21</a:t>
            </a:r>
            <a:r>
              <a:rPr lang="en-US" sz="1200" dirty="0"/>
              <a:t>). This future-oriented nearness infuses hope, reminding us that suffering is temporary. For modern readers, it counters despair in uncertain times, calling us to live expectantly. Prayer, rejoicing, and contentment (</a:t>
            </a:r>
            <a:r>
              <a:rPr lang="en-US" sz="1200" b="1" dirty="0"/>
              <a:t>verses 4-7</a:t>
            </a:r>
            <a:r>
              <a:rPr lang="en-US" sz="1200" dirty="0"/>
              <a:t>) flow from this hope, guarding hearts in Christ. In summary</a:t>
            </a:r>
            <a:r>
              <a:rPr lang="en-US" sz="1200" b="1" dirty="0"/>
              <a:t>, Philippians 4:5 </a:t>
            </a:r>
            <a:r>
              <a:rPr lang="en-US" sz="1200" dirty="0"/>
              <a:t>invites us into a life attuned to God's nearness—comforting, convicting, and hopeful. Embracing this truth cultivates a gentle spirit amid chaos, drawing us closer to the Lord who is ever present.</a:t>
            </a: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1314450" algn="l"/>
                <a:tab pos="11712575" algn="r"/>
              </a:tabLst>
            </a:pPr>
            <a:endParaRPr lang="en-US" sz="1200" dirty="0"/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1314450" algn="l"/>
                <a:tab pos="11712575" algn="r"/>
              </a:tabLst>
            </a:pP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Matthews St. church of Christ; 1915 Matthews St., Bay City, TX 77414	</a:t>
            </a: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www.matthewsstreetchurchofchrist.com</a:t>
            </a:r>
            <a:endParaRPr lang="en-US" sz="1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tabLst>
                <a:tab pos="1314450" algn="l"/>
                <a:tab pos="2000250" algn="l"/>
                <a:tab pos="11712575" algn="r"/>
              </a:tabLst>
            </a:pPr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	 	PO Box 1522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024C9A-9681-3408-6C2D-09C792D2D9C7}"/>
              </a:ext>
            </a:extLst>
          </p:cNvPr>
          <p:cNvSpPr/>
          <p:nvPr/>
        </p:nvSpPr>
        <p:spPr>
          <a:xfrm>
            <a:off x="387784" y="0"/>
            <a:ext cx="728747" cy="349108"/>
          </a:xfrm>
          <a:prstGeom prst="rect">
            <a:avLst/>
          </a:prstGeom>
          <a:solidFill>
            <a:srgbClr val="EE0000"/>
          </a:solidFill>
          <a:ln>
            <a:solidFill>
              <a:srgbClr val="59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1040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9684</TotalTime>
  <Words>405</Words>
  <Application>Microsoft Office PowerPoint</Application>
  <PresentationFormat>Widescreen</PresentationFormat>
  <Paragraphs>14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                          As Close As Our Breath Philippians 4:5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Matthews St. church of Christ</dc:title>
  <dc:creator>Garland Van Dyke</dc:creator>
  <cp:lastModifiedBy>Garland Van Dyke</cp:lastModifiedBy>
  <cp:revision>25</cp:revision>
  <dcterms:created xsi:type="dcterms:W3CDTF">2025-03-10T17:05:32Z</dcterms:created>
  <dcterms:modified xsi:type="dcterms:W3CDTF">2026-01-23T14:47:59Z</dcterms:modified>
</cp:coreProperties>
</file>